
<file path=[Content_Types].xml><?xml version="1.0" encoding="utf-8"?>
<Types xmlns="http://schemas.openxmlformats.org/package/2006/content-types">
  <Default Extension="png" ContentType="image/png"/>
  <Default Extension="jfif" ContentType="image/jpeg"/>
  <Default Extension="svg" ContentType="image/svg+xml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0"/>
  </p:notesMasterIdLst>
  <p:sldIdLst>
    <p:sldId id="307" r:id="rId2"/>
    <p:sldId id="268" r:id="rId3"/>
    <p:sldId id="291" r:id="rId4"/>
    <p:sldId id="329" r:id="rId5"/>
    <p:sldId id="308" r:id="rId6"/>
    <p:sldId id="289" r:id="rId7"/>
    <p:sldId id="319" r:id="rId8"/>
    <p:sldId id="275" r:id="rId9"/>
    <p:sldId id="298" r:id="rId10"/>
    <p:sldId id="302" r:id="rId11"/>
    <p:sldId id="301" r:id="rId12"/>
    <p:sldId id="271" r:id="rId13"/>
    <p:sldId id="272" r:id="rId14"/>
    <p:sldId id="273" r:id="rId15"/>
    <p:sldId id="303" r:id="rId16"/>
    <p:sldId id="320" r:id="rId17"/>
    <p:sldId id="321" r:id="rId18"/>
    <p:sldId id="324" r:id="rId19"/>
    <p:sldId id="283" r:id="rId20"/>
    <p:sldId id="312" r:id="rId21"/>
    <p:sldId id="311" r:id="rId22"/>
    <p:sldId id="325" r:id="rId23"/>
    <p:sldId id="323" r:id="rId24"/>
    <p:sldId id="309" r:id="rId25"/>
    <p:sldId id="278" r:id="rId26"/>
    <p:sldId id="326" r:id="rId27"/>
    <p:sldId id="327" r:id="rId28"/>
    <p:sldId id="288" r:id="rId29"/>
  </p:sldIdLst>
  <p:sldSz cx="9144000" cy="6858000" type="screen4x3"/>
  <p:notesSz cx="6858000" cy="9144000"/>
  <p:defaultTextStyle>
    <a:defPPr>
      <a:defRPr lang="sk-SK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Čenteová Jana" initials="ČJ" lastIdx="6" clrIdx="0">
    <p:extLst>
      <p:ext uri="{19B8F6BF-5375-455C-9EA6-DF929625EA0E}">
        <p15:presenceInfo xmlns:p15="http://schemas.microsoft.com/office/powerpoint/2012/main" userId="Čenteová Jana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E4E9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redný štýl 2 - zvýrazneni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Bez štýlu, bez mriežky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Bez štýlu, mriežka tabuľky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3B4B98B0-60AC-42C2-AFA5-B58CD77FA1E5}" styleName="Svetlý štýl 1 - zvýrazneni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69012ECD-51FC-41F1-AA8D-1B2483CD663E}" styleName="Svetlý štýl 2 - zvýraznenie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B301B821-A1FF-4177-AEE7-76D212191A09}" styleName="Stredný štýl 1 - zvýrazneni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2205" autoAdjust="0"/>
    <p:restoredTop sz="55233" autoAdjust="0"/>
  </p:normalViewPr>
  <p:slideViewPr>
    <p:cSldViewPr>
      <p:cViewPr varScale="1">
        <p:scale>
          <a:sx n="63" d="100"/>
          <a:sy n="63" d="100"/>
        </p:scale>
        <p:origin x="2616" y="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35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A7B474F-2CD9-47FF-8D8E-FD02F30F8F58}" type="doc">
      <dgm:prSet loTypeId="urn:microsoft.com/office/officeart/2005/8/layout/hierarchy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sk-SK"/>
        </a:p>
      </dgm:t>
    </dgm:pt>
    <dgm:pt modelId="{2A65E061-2CA5-4679-8414-EF1352D8E997}">
      <dgm:prSet phldrT="[Text]" custT="1"/>
      <dgm:spPr/>
      <dgm:t>
        <a:bodyPr/>
        <a:lstStyle/>
        <a:p>
          <a:r>
            <a:rPr lang="sk-SK" sz="1600" kern="1200" dirty="0" smtClean="0">
              <a:solidFill>
                <a:schemeClr val="tx2"/>
              </a:solidFill>
              <a:latin typeface="+mn-lt"/>
              <a:ea typeface="+mn-ea"/>
              <a:cs typeface="Arial" panose="020B0604020202020204" pitchFamily="34" charset="0"/>
            </a:rPr>
            <a:t>Technická rada CEN/CENELEC (BT)</a:t>
          </a:r>
        </a:p>
        <a:p>
          <a:r>
            <a:rPr lang="sk-SK" sz="1600" kern="1200" dirty="0" smtClean="0">
              <a:solidFill>
                <a:schemeClr val="tx2"/>
              </a:solidFill>
              <a:latin typeface="+mn-lt"/>
              <a:ea typeface="+mn-ea"/>
              <a:cs typeface="Arial" panose="020B0604020202020204" pitchFamily="34" charset="0"/>
            </a:rPr>
            <a:t>Rada ISO pre technické záležitosti (ISO/TMB)</a:t>
          </a:r>
        </a:p>
        <a:p>
          <a:r>
            <a:rPr lang="sk-SK" sz="1600" kern="1200" dirty="0" smtClean="0">
              <a:solidFill>
                <a:schemeClr val="tx2"/>
              </a:solidFill>
              <a:latin typeface="+mn-lt"/>
              <a:ea typeface="+mn-ea"/>
              <a:cs typeface="Arial" panose="020B0604020202020204" pitchFamily="34" charset="0"/>
            </a:rPr>
            <a:t>Rada IEC pre riadenie normalizácie (IEC/SMB)</a:t>
          </a:r>
          <a:endParaRPr lang="sk-SK" sz="1600" kern="1200" dirty="0">
            <a:solidFill>
              <a:schemeClr val="tx2"/>
            </a:solidFill>
            <a:latin typeface="+mn-lt"/>
            <a:ea typeface="+mn-ea"/>
            <a:cs typeface="Arial" panose="020B0604020202020204" pitchFamily="34" charset="0"/>
          </a:endParaRPr>
        </a:p>
      </dgm:t>
    </dgm:pt>
    <dgm:pt modelId="{4020FAA9-69FD-4D08-B96C-E350F7EDFF49}" type="parTrans" cxnId="{E8768442-D38A-4E32-8680-A749569CA4C9}">
      <dgm:prSet/>
      <dgm:spPr/>
      <dgm:t>
        <a:bodyPr/>
        <a:lstStyle/>
        <a:p>
          <a:endParaRPr lang="sk-SK" sz="1600">
            <a:latin typeface="+mj-lt"/>
          </a:endParaRPr>
        </a:p>
      </dgm:t>
    </dgm:pt>
    <dgm:pt modelId="{0CA3DF46-F204-4CC7-8A3B-6B4FDABA6599}" type="sibTrans" cxnId="{E8768442-D38A-4E32-8680-A749569CA4C9}">
      <dgm:prSet/>
      <dgm:spPr/>
      <dgm:t>
        <a:bodyPr/>
        <a:lstStyle/>
        <a:p>
          <a:endParaRPr lang="sk-SK" sz="1600">
            <a:latin typeface="+mj-lt"/>
          </a:endParaRPr>
        </a:p>
      </dgm:t>
    </dgm:pt>
    <dgm:pt modelId="{53395C16-F7A2-4D16-9C20-34513612020D}">
      <dgm:prSet phldrT="[Text]" custT="1"/>
      <dgm:spPr/>
      <dgm:t>
        <a:bodyPr/>
        <a:lstStyle/>
        <a:p>
          <a:r>
            <a:rPr lang="sk-SK" sz="1600" kern="1200" dirty="0" smtClean="0">
              <a:solidFill>
                <a:schemeClr val="tx2"/>
              </a:solidFill>
              <a:latin typeface="+mn-lt"/>
              <a:ea typeface="+mn-ea"/>
              <a:cs typeface="Arial" panose="020B0604020202020204" pitchFamily="34" charset="0"/>
            </a:rPr>
            <a:t>Technické komisie (TC)</a:t>
          </a:r>
          <a:endParaRPr lang="sk-SK" sz="1600" kern="1200" dirty="0">
            <a:solidFill>
              <a:schemeClr val="tx2"/>
            </a:solidFill>
            <a:latin typeface="+mn-lt"/>
            <a:ea typeface="+mn-ea"/>
            <a:cs typeface="Arial" panose="020B0604020202020204" pitchFamily="34" charset="0"/>
          </a:endParaRPr>
        </a:p>
      </dgm:t>
    </dgm:pt>
    <dgm:pt modelId="{DEBC9054-F3BD-4F9A-8620-CEBE64022C63}" type="parTrans" cxnId="{1838440B-95B5-434D-9B75-5D78815A4529}">
      <dgm:prSet/>
      <dgm:spPr/>
      <dgm:t>
        <a:bodyPr/>
        <a:lstStyle/>
        <a:p>
          <a:endParaRPr lang="sk-SK" sz="1600">
            <a:latin typeface="+mj-lt"/>
          </a:endParaRPr>
        </a:p>
      </dgm:t>
    </dgm:pt>
    <dgm:pt modelId="{6B86D8CE-9567-46CD-A113-A4CDED81690E}" type="sibTrans" cxnId="{1838440B-95B5-434D-9B75-5D78815A4529}">
      <dgm:prSet/>
      <dgm:spPr/>
      <dgm:t>
        <a:bodyPr/>
        <a:lstStyle/>
        <a:p>
          <a:endParaRPr lang="sk-SK" sz="1600">
            <a:latin typeface="+mj-lt"/>
          </a:endParaRPr>
        </a:p>
      </dgm:t>
    </dgm:pt>
    <dgm:pt modelId="{27A58334-1ED0-4CA6-B77E-E34AB72DE35C}">
      <dgm:prSet phldrT="[Text]" custT="1"/>
      <dgm:spPr/>
      <dgm:t>
        <a:bodyPr/>
        <a:lstStyle/>
        <a:p>
          <a:r>
            <a:rPr lang="sk-SK" sz="1600" kern="1200" dirty="0" smtClean="0">
              <a:solidFill>
                <a:schemeClr val="tx2"/>
              </a:solidFill>
              <a:latin typeface="+mn-lt"/>
              <a:ea typeface="+mn-ea"/>
              <a:cs typeface="Arial" panose="020B0604020202020204" pitchFamily="34" charset="0"/>
            </a:rPr>
            <a:t>Pracovná skupina (WG)</a:t>
          </a:r>
          <a:endParaRPr lang="sk-SK" sz="1600" kern="1200" dirty="0">
            <a:solidFill>
              <a:schemeClr val="tx2"/>
            </a:solidFill>
            <a:latin typeface="+mn-lt"/>
            <a:ea typeface="+mn-ea"/>
            <a:cs typeface="Arial" panose="020B0604020202020204" pitchFamily="34" charset="0"/>
          </a:endParaRPr>
        </a:p>
      </dgm:t>
    </dgm:pt>
    <dgm:pt modelId="{EB5FB135-66D7-4271-AC15-39CF18A2F7F5}" type="parTrans" cxnId="{EF34B3DD-DBDB-4ED6-A35B-F81A2155879A}">
      <dgm:prSet/>
      <dgm:spPr/>
      <dgm:t>
        <a:bodyPr/>
        <a:lstStyle/>
        <a:p>
          <a:endParaRPr lang="sk-SK" sz="1600">
            <a:latin typeface="+mj-lt"/>
          </a:endParaRPr>
        </a:p>
      </dgm:t>
    </dgm:pt>
    <dgm:pt modelId="{03E9BE78-C289-4BD3-8633-C601879D9477}" type="sibTrans" cxnId="{EF34B3DD-DBDB-4ED6-A35B-F81A2155879A}">
      <dgm:prSet/>
      <dgm:spPr/>
      <dgm:t>
        <a:bodyPr/>
        <a:lstStyle/>
        <a:p>
          <a:endParaRPr lang="sk-SK" sz="1600">
            <a:latin typeface="+mj-lt"/>
          </a:endParaRPr>
        </a:p>
      </dgm:t>
    </dgm:pt>
    <dgm:pt modelId="{378FB4BA-964D-4D5B-B7C0-576068FDE658}">
      <dgm:prSet phldrT="[Text]" custT="1"/>
      <dgm:spPr/>
      <dgm:t>
        <a:bodyPr/>
        <a:lstStyle/>
        <a:p>
          <a:r>
            <a:rPr lang="sk-SK" sz="1600" kern="1200" dirty="0" smtClean="0">
              <a:solidFill>
                <a:schemeClr val="tx2"/>
              </a:solidFill>
              <a:latin typeface="+mn-lt"/>
              <a:ea typeface="+mn-ea"/>
              <a:cs typeface="Arial" panose="020B0604020202020204" pitchFamily="34" charset="0"/>
            </a:rPr>
            <a:t>Pracovná skupina (WG)</a:t>
          </a:r>
          <a:endParaRPr lang="sk-SK" sz="1600" kern="1200" dirty="0">
            <a:solidFill>
              <a:schemeClr val="tx2"/>
            </a:solidFill>
            <a:latin typeface="+mn-lt"/>
            <a:ea typeface="+mn-ea"/>
            <a:cs typeface="Arial" panose="020B0604020202020204" pitchFamily="34" charset="0"/>
          </a:endParaRPr>
        </a:p>
      </dgm:t>
    </dgm:pt>
    <dgm:pt modelId="{FF839D7C-BD61-4778-B7F8-72593077A75C}" type="parTrans" cxnId="{2017C25F-9114-4B25-8824-87568F869448}">
      <dgm:prSet/>
      <dgm:spPr/>
      <dgm:t>
        <a:bodyPr/>
        <a:lstStyle/>
        <a:p>
          <a:endParaRPr lang="sk-SK" sz="1600">
            <a:latin typeface="+mj-lt"/>
          </a:endParaRPr>
        </a:p>
      </dgm:t>
    </dgm:pt>
    <dgm:pt modelId="{C976622B-5642-4AE7-B535-8EDC2F4A1510}" type="sibTrans" cxnId="{2017C25F-9114-4B25-8824-87568F869448}">
      <dgm:prSet/>
      <dgm:spPr/>
      <dgm:t>
        <a:bodyPr/>
        <a:lstStyle/>
        <a:p>
          <a:endParaRPr lang="sk-SK" sz="1600">
            <a:latin typeface="+mj-lt"/>
          </a:endParaRPr>
        </a:p>
      </dgm:t>
    </dgm:pt>
    <dgm:pt modelId="{4C2E42B4-0BF6-4891-A69E-37C4B1B48994}" type="pres">
      <dgm:prSet presAssocID="{DA7B474F-2CD9-47FF-8D8E-FD02F30F8F58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sk-SK"/>
        </a:p>
      </dgm:t>
    </dgm:pt>
    <dgm:pt modelId="{2F138AAF-325E-4D4D-8DC3-0181F0DFA0F1}" type="pres">
      <dgm:prSet presAssocID="{2A65E061-2CA5-4679-8414-EF1352D8E997}" presName="hierRoot1" presStyleCnt="0"/>
      <dgm:spPr/>
    </dgm:pt>
    <dgm:pt modelId="{93537740-8A16-48F7-BBF3-EBD60EDAF9FA}" type="pres">
      <dgm:prSet presAssocID="{2A65E061-2CA5-4679-8414-EF1352D8E997}" presName="composite" presStyleCnt="0"/>
      <dgm:spPr/>
    </dgm:pt>
    <dgm:pt modelId="{FE8EA9BF-32F0-468B-9C7E-97720518DC76}" type="pres">
      <dgm:prSet presAssocID="{2A65E061-2CA5-4679-8414-EF1352D8E997}" presName="background" presStyleLbl="node0" presStyleIdx="0" presStyleCnt="1"/>
      <dgm:spPr/>
    </dgm:pt>
    <dgm:pt modelId="{33548050-4AAE-4F31-832B-B07559A48105}" type="pres">
      <dgm:prSet presAssocID="{2A65E061-2CA5-4679-8414-EF1352D8E997}" presName="text" presStyleLbl="fgAcc0" presStyleIdx="0" presStyleCnt="1" custScaleX="302298" custScaleY="167640" custLinFactNeighborX="1391" custLinFactNeighborY="149">
        <dgm:presLayoutVars>
          <dgm:chPref val="3"/>
        </dgm:presLayoutVars>
      </dgm:prSet>
      <dgm:spPr/>
      <dgm:t>
        <a:bodyPr/>
        <a:lstStyle/>
        <a:p>
          <a:endParaRPr lang="sk-SK"/>
        </a:p>
      </dgm:t>
    </dgm:pt>
    <dgm:pt modelId="{5133870E-B431-48E2-90F2-4C2C91DCA6AA}" type="pres">
      <dgm:prSet presAssocID="{2A65E061-2CA5-4679-8414-EF1352D8E997}" presName="hierChild2" presStyleCnt="0"/>
      <dgm:spPr/>
    </dgm:pt>
    <dgm:pt modelId="{2969AA01-BFE6-4C80-A4DC-6456A90FF8DA}" type="pres">
      <dgm:prSet presAssocID="{DEBC9054-F3BD-4F9A-8620-CEBE64022C63}" presName="Name10" presStyleLbl="parChTrans1D2" presStyleIdx="0" presStyleCnt="1"/>
      <dgm:spPr/>
      <dgm:t>
        <a:bodyPr/>
        <a:lstStyle/>
        <a:p>
          <a:endParaRPr lang="sk-SK"/>
        </a:p>
      </dgm:t>
    </dgm:pt>
    <dgm:pt modelId="{B869A81C-8B5D-464D-A3C2-9D34B16C5490}" type="pres">
      <dgm:prSet presAssocID="{53395C16-F7A2-4D16-9C20-34513612020D}" presName="hierRoot2" presStyleCnt="0"/>
      <dgm:spPr/>
    </dgm:pt>
    <dgm:pt modelId="{82FEA609-753B-4831-A0B2-E63C71E109E2}" type="pres">
      <dgm:prSet presAssocID="{53395C16-F7A2-4D16-9C20-34513612020D}" presName="composite2" presStyleCnt="0"/>
      <dgm:spPr/>
    </dgm:pt>
    <dgm:pt modelId="{74C6F5A2-B590-4208-961B-0DF5BA165BDC}" type="pres">
      <dgm:prSet presAssocID="{53395C16-F7A2-4D16-9C20-34513612020D}" presName="background2" presStyleLbl="node2" presStyleIdx="0" presStyleCnt="1"/>
      <dgm:spPr/>
    </dgm:pt>
    <dgm:pt modelId="{088F910A-8D87-4F9E-B5FA-F044DCD738B7}" type="pres">
      <dgm:prSet presAssocID="{53395C16-F7A2-4D16-9C20-34513612020D}" presName="text2" presStyleLbl="fgAcc2" presStyleIdx="0" presStyleCnt="1" custLinFactNeighborX="1391" custLinFactNeighborY="-6571">
        <dgm:presLayoutVars>
          <dgm:chPref val="3"/>
        </dgm:presLayoutVars>
      </dgm:prSet>
      <dgm:spPr/>
      <dgm:t>
        <a:bodyPr/>
        <a:lstStyle/>
        <a:p>
          <a:endParaRPr lang="sk-SK"/>
        </a:p>
      </dgm:t>
    </dgm:pt>
    <dgm:pt modelId="{9E171A3B-D83C-45D5-B6FC-1EDF4529F50E}" type="pres">
      <dgm:prSet presAssocID="{53395C16-F7A2-4D16-9C20-34513612020D}" presName="hierChild3" presStyleCnt="0"/>
      <dgm:spPr/>
    </dgm:pt>
    <dgm:pt modelId="{8C7B56CC-9E2B-49C8-A56E-C4286B588121}" type="pres">
      <dgm:prSet presAssocID="{EB5FB135-66D7-4271-AC15-39CF18A2F7F5}" presName="Name17" presStyleLbl="parChTrans1D3" presStyleIdx="0" presStyleCnt="2"/>
      <dgm:spPr/>
      <dgm:t>
        <a:bodyPr/>
        <a:lstStyle/>
        <a:p>
          <a:endParaRPr lang="sk-SK"/>
        </a:p>
      </dgm:t>
    </dgm:pt>
    <dgm:pt modelId="{53745639-0D31-456B-A004-25F426FCC2A3}" type="pres">
      <dgm:prSet presAssocID="{27A58334-1ED0-4CA6-B77E-E34AB72DE35C}" presName="hierRoot3" presStyleCnt="0"/>
      <dgm:spPr/>
    </dgm:pt>
    <dgm:pt modelId="{7E96E94F-1367-4EB4-9562-7CE31CAC64CC}" type="pres">
      <dgm:prSet presAssocID="{27A58334-1ED0-4CA6-B77E-E34AB72DE35C}" presName="composite3" presStyleCnt="0"/>
      <dgm:spPr/>
    </dgm:pt>
    <dgm:pt modelId="{8262D1C2-003C-49D5-92D8-A7770D814008}" type="pres">
      <dgm:prSet presAssocID="{27A58334-1ED0-4CA6-B77E-E34AB72DE35C}" presName="background3" presStyleLbl="node3" presStyleIdx="0" presStyleCnt="2"/>
      <dgm:spPr/>
    </dgm:pt>
    <dgm:pt modelId="{501EF94D-005C-496C-ABFA-4C2DFAAB0A9D}" type="pres">
      <dgm:prSet presAssocID="{27A58334-1ED0-4CA6-B77E-E34AB72DE35C}" presName="text3" presStyleLbl="fgAcc3" presStyleIdx="0" presStyleCnt="2">
        <dgm:presLayoutVars>
          <dgm:chPref val="3"/>
        </dgm:presLayoutVars>
      </dgm:prSet>
      <dgm:spPr/>
      <dgm:t>
        <a:bodyPr/>
        <a:lstStyle/>
        <a:p>
          <a:endParaRPr lang="sk-SK"/>
        </a:p>
      </dgm:t>
    </dgm:pt>
    <dgm:pt modelId="{6F907770-D1B8-4A6A-B0B6-F87C564A5CAD}" type="pres">
      <dgm:prSet presAssocID="{27A58334-1ED0-4CA6-B77E-E34AB72DE35C}" presName="hierChild4" presStyleCnt="0"/>
      <dgm:spPr/>
    </dgm:pt>
    <dgm:pt modelId="{CF9BF4ED-66D9-4A36-B846-6D642536EE91}" type="pres">
      <dgm:prSet presAssocID="{FF839D7C-BD61-4778-B7F8-72593077A75C}" presName="Name17" presStyleLbl="parChTrans1D3" presStyleIdx="1" presStyleCnt="2"/>
      <dgm:spPr/>
      <dgm:t>
        <a:bodyPr/>
        <a:lstStyle/>
        <a:p>
          <a:endParaRPr lang="sk-SK"/>
        </a:p>
      </dgm:t>
    </dgm:pt>
    <dgm:pt modelId="{131F1CBD-6BA1-4A1D-8790-2117A4936F99}" type="pres">
      <dgm:prSet presAssocID="{378FB4BA-964D-4D5B-B7C0-576068FDE658}" presName="hierRoot3" presStyleCnt="0"/>
      <dgm:spPr/>
    </dgm:pt>
    <dgm:pt modelId="{249A62FA-4E1E-48DC-B924-41340439C809}" type="pres">
      <dgm:prSet presAssocID="{378FB4BA-964D-4D5B-B7C0-576068FDE658}" presName="composite3" presStyleCnt="0"/>
      <dgm:spPr/>
    </dgm:pt>
    <dgm:pt modelId="{0E430827-4A40-4B6F-A76E-BB295E0B2513}" type="pres">
      <dgm:prSet presAssocID="{378FB4BA-964D-4D5B-B7C0-576068FDE658}" presName="background3" presStyleLbl="node3" presStyleIdx="1" presStyleCnt="2"/>
      <dgm:spPr/>
    </dgm:pt>
    <dgm:pt modelId="{2709ADF3-3F5D-4348-B0DC-4EE0FAFEBAA3}" type="pres">
      <dgm:prSet presAssocID="{378FB4BA-964D-4D5B-B7C0-576068FDE658}" presName="text3" presStyleLbl="fgAcc3" presStyleIdx="1" presStyleCnt="2">
        <dgm:presLayoutVars>
          <dgm:chPref val="3"/>
        </dgm:presLayoutVars>
      </dgm:prSet>
      <dgm:spPr/>
      <dgm:t>
        <a:bodyPr/>
        <a:lstStyle/>
        <a:p>
          <a:endParaRPr lang="sk-SK"/>
        </a:p>
      </dgm:t>
    </dgm:pt>
    <dgm:pt modelId="{8F395FF6-109F-4AF8-9641-EB736CF6583C}" type="pres">
      <dgm:prSet presAssocID="{378FB4BA-964D-4D5B-B7C0-576068FDE658}" presName="hierChild4" presStyleCnt="0"/>
      <dgm:spPr/>
    </dgm:pt>
  </dgm:ptLst>
  <dgm:cxnLst>
    <dgm:cxn modelId="{EDFEC9D3-1C25-4BF1-8AE0-8458FDDDD15A}" type="presOf" srcId="{2A65E061-2CA5-4679-8414-EF1352D8E997}" destId="{33548050-4AAE-4F31-832B-B07559A48105}" srcOrd="0" destOrd="0" presId="urn:microsoft.com/office/officeart/2005/8/layout/hierarchy1"/>
    <dgm:cxn modelId="{EE2DFB7F-6BF0-49E4-910B-4AFE568B8DFF}" type="presOf" srcId="{DEBC9054-F3BD-4F9A-8620-CEBE64022C63}" destId="{2969AA01-BFE6-4C80-A4DC-6456A90FF8DA}" srcOrd="0" destOrd="0" presId="urn:microsoft.com/office/officeart/2005/8/layout/hierarchy1"/>
    <dgm:cxn modelId="{EF34B3DD-DBDB-4ED6-A35B-F81A2155879A}" srcId="{53395C16-F7A2-4D16-9C20-34513612020D}" destId="{27A58334-1ED0-4CA6-B77E-E34AB72DE35C}" srcOrd="0" destOrd="0" parTransId="{EB5FB135-66D7-4271-AC15-39CF18A2F7F5}" sibTransId="{03E9BE78-C289-4BD3-8633-C601879D9477}"/>
    <dgm:cxn modelId="{E8768442-D38A-4E32-8680-A749569CA4C9}" srcId="{DA7B474F-2CD9-47FF-8D8E-FD02F30F8F58}" destId="{2A65E061-2CA5-4679-8414-EF1352D8E997}" srcOrd="0" destOrd="0" parTransId="{4020FAA9-69FD-4D08-B96C-E350F7EDFF49}" sibTransId="{0CA3DF46-F204-4CC7-8A3B-6B4FDABA6599}"/>
    <dgm:cxn modelId="{2017C25F-9114-4B25-8824-87568F869448}" srcId="{53395C16-F7A2-4D16-9C20-34513612020D}" destId="{378FB4BA-964D-4D5B-B7C0-576068FDE658}" srcOrd="1" destOrd="0" parTransId="{FF839D7C-BD61-4778-B7F8-72593077A75C}" sibTransId="{C976622B-5642-4AE7-B535-8EDC2F4A1510}"/>
    <dgm:cxn modelId="{B78B4DB0-E4E9-4D8F-BA61-BA67A4794ACD}" type="presOf" srcId="{DA7B474F-2CD9-47FF-8D8E-FD02F30F8F58}" destId="{4C2E42B4-0BF6-4891-A69E-37C4B1B48994}" srcOrd="0" destOrd="0" presId="urn:microsoft.com/office/officeart/2005/8/layout/hierarchy1"/>
    <dgm:cxn modelId="{125C4CFE-9145-4928-B722-4478C848CAAA}" type="presOf" srcId="{EB5FB135-66D7-4271-AC15-39CF18A2F7F5}" destId="{8C7B56CC-9E2B-49C8-A56E-C4286B588121}" srcOrd="0" destOrd="0" presId="urn:microsoft.com/office/officeart/2005/8/layout/hierarchy1"/>
    <dgm:cxn modelId="{E9C0A624-74D2-47BA-8553-EBC3C6A6EBB5}" type="presOf" srcId="{378FB4BA-964D-4D5B-B7C0-576068FDE658}" destId="{2709ADF3-3F5D-4348-B0DC-4EE0FAFEBAA3}" srcOrd="0" destOrd="0" presId="urn:microsoft.com/office/officeart/2005/8/layout/hierarchy1"/>
    <dgm:cxn modelId="{F7D785FC-9AA7-483D-872A-0CA5CBA2F893}" type="presOf" srcId="{FF839D7C-BD61-4778-B7F8-72593077A75C}" destId="{CF9BF4ED-66D9-4A36-B846-6D642536EE91}" srcOrd="0" destOrd="0" presId="urn:microsoft.com/office/officeart/2005/8/layout/hierarchy1"/>
    <dgm:cxn modelId="{AC9E02DD-8093-45B1-9BCB-9F32E33A1E92}" type="presOf" srcId="{27A58334-1ED0-4CA6-B77E-E34AB72DE35C}" destId="{501EF94D-005C-496C-ABFA-4C2DFAAB0A9D}" srcOrd="0" destOrd="0" presId="urn:microsoft.com/office/officeart/2005/8/layout/hierarchy1"/>
    <dgm:cxn modelId="{1838440B-95B5-434D-9B75-5D78815A4529}" srcId="{2A65E061-2CA5-4679-8414-EF1352D8E997}" destId="{53395C16-F7A2-4D16-9C20-34513612020D}" srcOrd="0" destOrd="0" parTransId="{DEBC9054-F3BD-4F9A-8620-CEBE64022C63}" sibTransId="{6B86D8CE-9567-46CD-A113-A4CDED81690E}"/>
    <dgm:cxn modelId="{603671AB-43F1-4C32-A443-615612FE5EA7}" type="presOf" srcId="{53395C16-F7A2-4D16-9C20-34513612020D}" destId="{088F910A-8D87-4F9E-B5FA-F044DCD738B7}" srcOrd="0" destOrd="0" presId="urn:microsoft.com/office/officeart/2005/8/layout/hierarchy1"/>
    <dgm:cxn modelId="{50A57DAA-61EC-4B32-AEF6-19901B04126E}" type="presParOf" srcId="{4C2E42B4-0BF6-4891-A69E-37C4B1B48994}" destId="{2F138AAF-325E-4D4D-8DC3-0181F0DFA0F1}" srcOrd="0" destOrd="0" presId="urn:microsoft.com/office/officeart/2005/8/layout/hierarchy1"/>
    <dgm:cxn modelId="{CCAF9A7A-3E6C-42D7-A4A1-25BC72C22488}" type="presParOf" srcId="{2F138AAF-325E-4D4D-8DC3-0181F0DFA0F1}" destId="{93537740-8A16-48F7-BBF3-EBD60EDAF9FA}" srcOrd="0" destOrd="0" presId="urn:microsoft.com/office/officeart/2005/8/layout/hierarchy1"/>
    <dgm:cxn modelId="{9571AF11-9411-44EB-A574-79F150B67305}" type="presParOf" srcId="{93537740-8A16-48F7-BBF3-EBD60EDAF9FA}" destId="{FE8EA9BF-32F0-468B-9C7E-97720518DC76}" srcOrd="0" destOrd="0" presId="urn:microsoft.com/office/officeart/2005/8/layout/hierarchy1"/>
    <dgm:cxn modelId="{289260D4-C7B2-4EA7-8636-69872B8ABE79}" type="presParOf" srcId="{93537740-8A16-48F7-BBF3-EBD60EDAF9FA}" destId="{33548050-4AAE-4F31-832B-B07559A48105}" srcOrd="1" destOrd="0" presId="urn:microsoft.com/office/officeart/2005/8/layout/hierarchy1"/>
    <dgm:cxn modelId="{2F7C1D03-FA97-400E-8833-92B8076727C6}" type="presParOf" srcId="{2F138AAF-325E-4D4D-8DC3-0181F0DFA0F1}" destId="{5133870E-B431-48E2-90F2-4C2C91DCA6AA}" srcOrd="1" destOrd="0" presId="urn:microsoft.com/office/officeart/2005/8/layout/hierarchy1"/>
    <dgm:cxn modelId="{67C286F2-5B8B-4935-AC06-B2904021FF91}" type="presParOf" srcId="{5133870E-B431-48E2-90F2-4C2C91DCA6AA}" destId="{2969AA01-BFE6-4C80-A4DC-6456A90FF8DA}" srcOrd="0" destOrd="0" presId="urn:microsoft.com/office/officeart/2005/8/layout/hierarchy1"/>
    <dgm:cxn modelId="{D8DF94E3-E80B-4C2C-9686-9A26F157A62E}" type="presParOf" srcId="{5133870E-B431-48E2-90F2-4C2C91DCA6AA}" destId="{B869A81C-8B5D-464D-A3C2-9D34B16C5490}" srcOrd="1" destOrd="0" presId="urn:microsoft.com/office/officeart/2005/8/layout/hierarchy1"/>
    <dgm:cxn modelId="{0687C6BF-38CB-43AC-B149-AA2385C90657}" type="presParOf" srcId="{B869A81C-8B5D-464D-A3C2-9D34B16C5490}" destId="{82FEA609-753B-4831-A0B2-E63C71E109E2}" srcOrd="0" destOrd="0" presId="urn:microsoft.com/office/officeart/2005/8/layout/hierarchy1"/>
    <dgm:cxn modelId="{B08A732C-A12B-4442-8D61-BBF8CE866976}" type="presParOf" srcId="{82FEA609-753B-4831-A0B2-E63C71E109E2}" destId="{74C6F5A2-B590-4208-961B-0DF5BA165BDC}" srcOrd="0" destOrd="0" presId="urn:microsoft.com/office/officeart/2005/8/layout/hierarchy1"/>
    <dgm:cxn modelId="{DA79EFF4-9045-45C4-8C2A-04919291793B}" type="presParOf" srcId="{82FEA609-753B-4831-A0B2-E63C71E109E2}" destId="{088F910A-8D87-4F9E-B5FA-F044DCD738B7}" srcOrd="1" destOrd="0" presId="urn:microsoft.com/office/officeart/2005/8/layout/hierarchy1"/>
    <dgm:cxn modelId="{6B280102-8EC1-4FAD-9A17-67DAE6331257}" type="presParOf" srcId="{B869A81C-8B5D-464D-A3C2-9D34B16C5490}" destId="{9E171A3B-D83C-45D5-B6FC-1EDF4529F50E}" srcOrd="1" destOrd="0" presId="urn:microsoft.com/office/officeart/2005/8/layout/hierarchy1"/>
    <dgm:cxn modelId="{B1714487-DC0E-4FD0-8B1F-6200A108D505}" type="presParOf" srcId="{9E171A3B-D83C-45D5-B6FC-1EDF4529F50E}" destId="{8C7B56CC-9E2B-49C8-A56E-C4286B588121}" srcOrd="0" destOrd="0" presId="urn:microsoft.com/office/officeart/2005/8/layout/hierarchy1"/>
    <dgm:cxn modelId="{B4797F2B-FFAF-4BBB-B97B-45EDC0486210}" type="presParOf" srcId="{9E171A3B-D83C-45D5-B6FC-1EDF4529F50E}" destId="{53745639-0D31-456B-A004-25F426FCC2A3}" srcOrd="1" destOrd="0" presId="urn:microsoft.com/office/officeart/2005/8/layout/hierarchy1"/>
    <dgm:cxn modelId="{05C739B1-2314-4407-96E0-E759DB004DEE}" type="presParOf" srcId="{53745639-0D31-456B-A004-25F426FCC2A3}" destId="{7E96E94F-1367-4EB4-9562-7CE31CAC64CC}" srcOrd="0" destOrd="0" presId="urn:microsoft.com/office/officeart/2005/8/layout/hierarchy1"/>
    <dgm:cxn modelId="{4AEBE3E2-4B03-497E-B4E6-7ADFA8E657EE}" type="presParOf" srcId="{7E96E94F-1367-4EB4-9562-7CE31CAC64CC}" destId="{8262D1C2-003C-49D5-92D8-A7770D814008}" srcOrd="0" destOrd="0" presId="urn:microsoft.com/office/officeart/2005/8/layout/hierarchy1"/>
    <dgm:cxn modelId="{3EE77A59-528F-4D91-8828-A090ED360264}" type="presParOf" srcId="{7E96E94F-1367-4EB4-9562-7CE31CAC64CC}" destId="{501EF94D-005C-496C-ABFA-4C2DFAAB0A9D}" srcOrd="1" destOrd="0" presId="urn:microsoft.com/office/officeart/2005/8/layout/hierarchy1"/>
    <dgm:cxn modelId="{E78F41E7-BFB4-43A2-BC43-33567730BE8A}" type="presParOf" srcId="{53745639-0D31-456B-A004-25F426FCC2A3}" destId="{6F907770-D1B8-4A6A-B0B6-F87C564A5CAD}" srcOrd="1" destOrd="0" presId="urn:microsoft.com/office/officeart/2005/8/layout/hierarchy1"/>
    <dgm:cxn modelId="{EE3291B9-BE57-4409-94B8-29A2D932474F}" type="presParOf" srcId="{9E171A3B-D83C-45D5-B6FC-1EDF4529F50E}" destId="{CF9BF4ED-66D9-4A36-B846-6D642536EE91}" srcOrd="2" destOrd="0" presId="urn:microsoft.com/office/officeart/2005/8/layout/hierarchy1"/>
    <dgm:cxn modelId="{807E1589-DE76-46EA-84F3-1828BFA857B9}" type="presParOf" srcId="{9E171A3B-D83C-45D5-B6FC-1EDF4529F50E}" destId="{131F1CBD-6BA1-4A1D-8790-2117A4936F99}" srcOrd="3" destOrd="0" presId="urn:microsoft.com/office/officeart/2005/8/layout/hierarchy1"/>
    <dgm:cxn modelId="{AB2D52B8-2E71-4E94-A8D5-8581D74C2AA1}" type="presParOf" srcId="{131F1CBD-6BA1-4A1D-8790-2117A4936F99}" destId="{249A62FA-4E1E-48DC-B924-41340439C809}" srcOrd="0" destOrd="0" presId="urn:microsoft.com/office/officeart/2005/8/layout/hierarchy1"/>
    <dgm:cxn modelId="{EE1E6AB9-14C5-448F-BE02-71E2245A273D}" type="presParOf" srcId="{249A62FA-4E1E-48DC-B924-41340439C809}" destId="{0E430827-4A40-4B6F-A76E-BB295E0B2513}" srcOrd="0" destOrd="0" presId="urn:microsoft.com/office/officeart/2005/8/layout/hierarchy1"/>
    <dgm:cxn modelId="{0C2ED32C-94E4-4C1F-904C-119596B5456D}" type="presParOf" srcId="{249A62FA-4E1E-48DC-B924-41340439C809}" destId="{2709ADF3-3F5D-4348-B0DC-4EE0FAFEBAA3}" srcOrd="1" destOrd="0" presId="urn:microsoft.com/office/officeart/2005/8/layout/hierarchy1"/>
    <dgm:cxn modelId="{61D2343C-3D06-4BCC-930F-E16CA9AC13D6}" type="presParOf" srcId="{131F1CBD-6BA1-4A1D-8790-2117A4936F99}" destId="{8F395FF6-109F-4AF8-9641-EB736CF6583C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1C237CAF-9D94-4269-9181-1334EECC6098}" type="doc">
      <dgm:prSet loTypeId="urn:microsoft.com/office/officeart/2005/8/layout/cycle3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sk-SK"/>
        </a:p>
      </dgm:t>
    </dgm:pt>
    <dgm:pt modelId="{A827A303-D885-4698-8E23-4DFDC135EEC2}">
      <dgm:prSet phldrT="[Text]" custT="1"/>
      <dgm:spPr/>
      <dgm:t>
        <a:bodyPr/>
        <a:lstStyle/>
        <a:p>
          <a:r>
            <a:rPr lang="sk-SK" sz="1200" b="1" dirty="0" smtClean="0">
              <a:solidFill>
                <a:schemeClr val="bg1"/>
              </a:solidFill>
            </a:rPr>
            <a:t>(10) </a:t>
          </a:r>
        </a:p>
        <a:p>
          <a:r>
            <a:rPr lang="sk-SK" sz="1200" dirty="0" smtClean="0">
              <a:solidFill>
                <a:schemeClr val="bg1"/>
              </a:solidFill>
            </a:rPr>
            <a:t>Návrh na novú prácu </a:t>
          </a:r>
        </a:p>
        <a:p>
          <a:r>
            <a:rPr lang="sk-SK" sz="1200" dirty="0" smtClean="0">
              <a:solidFill>
                <a:schemeClr val="bg1"/>
              </a:solidFill>
            </a:rPr>
            <a:t> (</a:t>
          </a:r>
          <a:r>
            <a:rPr lang="sk-SK" sz="1200" dirty="0" err="1" smtClean="0">
              <a:solidFill>
                <a:schemeClr val="bg1"/>
              </a:solidFill>
            </a:rPr>
            <a:t>Proposal</a:t>
          </a:r>
          <a:r>
            <a:rPr lang="sk-SK" sz="1200" dirty="0" smtClean="0">
              <a:solidFill>
                <a:schemeClr val="bg1"/>
              </a:solidFill>
            </a:rPr>
            <a:t> </a:t>
          </a:r>
          <a:r>
            <a:rPr lang="sk-SK" sz="1200" dirty="0" err="1" smtClean="0">
              <a:solidFill>
                <a:schemeClr val="bg1"/>
              </a:solidFill>
            </a:rPr>
            <a:t>stage</a:t>
          </a:r>
          <a:r>
            <a:rPr lang="sk-SK" sz="1200" dirty="0" smtClean="0">
              <a:solidFill>
                <a:schemeClr val="bg1"/>
              </a:solidFill>
            </a:rPr>
            <a:t>) </a:t>
          </a:r>
          <a:endParaRPr lang="sk-SK" sz="1200" dirty="0">
            <a:solidFill>
              <a:schemeClr val="bg1"/>
            </a:solidFill>
          </a:endParaRPr>
        </a:p>
      </dgm:t>
    </dgm:pt>
    <dgm:pt modelId="{DA0F498A-8C68-461F-B953-175D2B1884EC}" type="parTrans" cxnId="{B38E9375-89E7-4492-A45C-522F8E0D3F9A}">
      <dgm:prSet/>
      <dgm:spPr/>
      <dgm:t>
        <a:bodyPr/>
        <a:lstStyle/>
        <a:p>
          <a:endParaRPr lang="sk-SK" sz="1400">
            <a:solidFill>
              <a:schemeClr val="tx1"/>
            </a:solidFill>
          </a:endParaRPr>
        </a:p>
      </dgm:t>
    </dgm:pt>
    <dgm:pt modelId="{E71D4310-F820-4FCA-BA07-FE65B0DF7A88}" type="sibTrans" cxnId="{B38E9375-89E7-4492-A45C-522F8E0D3F9A}">
      <dgm:prSet/>
      <dgm:spPr/>
      <dgm:t>
        <a:bodyPr/>
        <a:lstStyle/>
        <a:p>
          <a:endParaRPr lang="sk-SK" sz="1400">
            <a:solidFill>
              <a:schemeClr val="tx1"/>
            </a:solidFill>
          </a:endParaRPr>
        </a:p>
      </dgm:t>
    </dgm:pt>
    <dgm:pt modelId="{E0D0418A-18C4-4D33-B507-2E16F867533F}">
      <dgm:prSet phldrT="[Text]" custT="1"/>
      <dgm:spPr/>
      <dgm:t>
        <a:bodyPr/>
        <a:lstStyle/>
        <a:p>
          <a:r>
            <a:rPr lang="sk-SK" sz="1200" b="1" dirty="0" smtClean="0">
              <a:solidFill>
                <a:schemeClr val="bg1"/>
              </a:solidFill>
            </a:rPr>
            <a:t>(20) </a:t>
          </a:r>
        </a:p>
        <a:p>
          <a:r>
            <a:rPr lang="sk-SK" sz="1200" dirty="0" smtClean="0">
              <a:solidFill>
                <a:schemeClr val="bg1"/>
              </a:solidFill>
            </a:rPr>
            <a:t>Prípravná etapa</a:t>
          </a:r>
        </a:p>
        <a:p>
          <a:r>
            <a:rPr lang="sk-SK" sz="1200" dirty="0" smtClean="0">
              <a:solidFill>
                <a:schemeClr val="bg1"/>
              </a:solidFill>
            </a:rPr>
            <a:t> (</a:t>
          </a:r>
          <a:r>
            <a:rPr lang="sk-SK" sz="1200" dirty="0" err="1" smtClean="0">
              <a:solidFill>
                <a:schemeClr val="bg1"/>
              </a:solidFill>
            </a:rPr>
            <a:t>Preparatory</a:t>
          </a:r>
          <a:r>
            <a:rPr lang="sk-SK" sz="1200" dirty="0" smtClean="0">
              <a:solidFill>
                <a:schemeClr val="bg1"/>
              </a:solidFill>
            </a:rPr>
            <a:t> </a:t>
          </a:r>
          <a:r>
            <a:rPr lang="sk-SK" sz="1200" dirty="0" err="1" smtClean="0">
              <a:solidFill>
                <a:schemeClr val="bg1"/>
              </a:solidFill>
            </a:rPr>
            <a:t>stage</a:t>
          </a:r>
          <a:r>
            <a:rPr lang="sk-SK" sz="1200" dirty="0" smtClean="0">
              <a:solidFill>
                <a:schemeClr val="bg1"/>
              </a:solidFill>
            </a:rPr>
            <a:t>) </a:t>
          </a:r>
          <a:endParaRPr lang="sk-SK" sz="1200" dirty="0">
            <a:solidFill>
              <a:schemeClr val="bg1"/>
            </a:solidFill>
          </a:endParaRPr>
        </a:p>
      </dgm:t>
    </dgm:pt>
    <dgm:pt modelId="{BCDD227D-F2A0-45D5-B6F2-61B37C8A01C3}" type="parTrans" cxnId="{EA44FE88-982D-4AA0-977D-949FCD3E7192}">
      <dgm:prSet/>
      <dgm:spPr/>
      <dgm:t>
        <a:bodyPr/>
        <a:lstStyle/>
        <a:p>
          <a:endParaRPr lang="sk-SK" sz="1400">
            <a:solidFill>
              <a:schemeClr val="tx1"/>
            </a:solidFill>
          </a:endParaRPr>
        </a:p>
      </dgm:t>
    </dgm:pt>
    <dgm:pt modelId="{46A549C6-092D-425D-B2FE-ABF2F7CAD2B7}" type="sibTrans" cxnId="{EA44FE88-982D-4AA0-977D-949FCD3E7192}">
      <dgm:prSet/>
      <dgm:spPr/>
      <dgm:t>
        <a:bodyPr/>
        <a:lstStyle/>
        <a:p>
          <a:endParaRPr lang="sk-SK" sz="1400">
            <a:solidFill>
              <a:schemeClr val="tx1"/>
            </a:solidFill>
          </a:endParaRPr>
        </a:p>
      </dgm:t>
    </dgm:pt>
    <dgm:pt modelId="{1DD4B4AE-DF1E-41FC-925F-A0531C16642E}">
      <dgm:prSet phldrT="[Text]" custT="1"/>
      <dgm:spPr/>
      <dgm:t>
        <a:bodyPr/>
        <a:lstStyle/>
        <a:p>
          <a:r>
            <a:rPr lang="sk-SK" sz="1200" b="1" dirty="0" smtClean="0">
              <a:solidFill>
                <a:schemeClr val="bg1"/>
              </a:solidFill>
            </a:rPr>
            <a:t>(60)</a:t>
          </a:r>
        </a:p>
        <a:p>
          <a:r>
            <a:rPr lang="sk-SK" sz="1200" b="0" dirty="0" smtClean="0">
              <a:solidFill>
                <a:schemeClr val="bg1"/>
              </a:solidFill>
            </a:rPr>
            <a:t>Sprístupnenie textu európskej normy</a:t>
          </a:r>
        </a:p>
        <a:p>
          <a:r>
            <a:rPr lang="sk-SK" sz="1200" b="0" dirty="0" smtClean="0">
              <a:solidFill>
                <a:schemeClr val="bg1"/>
              </a:solidFill>
            </a:rPr>
            <a:t> </a:t>
          </a:r>
          <a:r>
            <a:rPr lang="sk-SK" sz="1200" dirty="0" smtClean="0">
              <a:solidFill>
                <a:schemeClr val="bg1"/>
              </a:solidFill>
            </a:rPr>
            <a:t>(</a:t>
          </a:r>
          <a:r>
            <a:rPr lang="sk-SK" sz="1200" dirty="0" err="1" smtClean="0">
              <a:solidFill>
                <a:schemeClr val="bg1"/>
              </a:solidFill>
            </a:rPr>
            <a:t>Publication</a:t>
          </a:r>
          <a:r>
            <a:rPr lang="sk-SK" sz="1200" dirty="0" smtClean="0">
              <a:solidFill>
                <a:schemeClr val="bg1"/>
              </a:solidFill>
            </a:rPr>
            <a:t> </a:t>
          </a:r>
          <a:r>
            <a:rPr lang="sk-SK" sz="1200" dirty="0" err="1" smtClean="0">
              <a:solidFill>
                <a:schemeClr val="bg1"/>
              </a:solidFill>
            </a:rPr>
            <a:t>stage</a:t>
          </a:r>
          <a:r>
            <a:rPr lang="sk-SK" sz="1200" dirty="0" smtClean="0">
              <a:solidFill>
                <a:schemeClr val="bg1"/>
              </a:solidFill>
            </a:rPr>
            <a:t>)</a:t>
          </a:r>
          <a:endParaRPr lang="sk-SK" sz="1200" dirty="0">
            <a:solidFill>
              <a:schemeClr val="bg1"/>
            </a:solidFill>
          </a:endParaRPr>
        </a:p>
      </dgm:t>
    </dgm:pt>
    <dgm:pt modelId="{9343610F-2EDC-4C92-B2F7-4CE88B1F887D}" type="parTrans" cxnId="{11EA1C3A-F085-4E18-A2BB-7472971C1A88}">
      <dgm:prSet/>
      <dgm:spPr/>
      <dgm:t>
        <a:bodyPr/>
        <a:lstStyle/>
        <a:p>
          <a:endParaRPr lang="sk-SK" sz="1400">
            <a:solidFill>
              <a:schemeClr val="tx1"/>
            </a:solidFill>
          </a:endParaRPr>
        </a:p>
      </dgm:t>
    </dgm:pt>
    <dgm:pt modelId="{AFAF31CF-66A4-4E94-BB26-F6CBEDAC9521}" type="sibTrans" cxnId="{11EA1C3A-F085-4E18-A2BB-7472971C1A88}">
      <dgm:prSet/>
      <dgm:spPr/>
      <dgm:t>
        <a:bodyPr/>
        <a:lstStyle/>
        <a:p>
          <a:endParaRPr lang="sk-SK" sz="1400">
            <a:solidFill>
              <a:schemeClr val="tx1"/>
            </a:solidFill>
          </a:endParaRPr>
        </a:p>
      </dgm:t>
    </dgm:pt>
    <dgm:pt modelId="{F7789676-C521-462A-BD71-F5107452BF06}">
      <dgm:prSet phldrT="[Text]" custT="1"/>
      <dgm:spPr/>
      <dgm:t>
        <a:bodyPr/>
        <a:lstStyle/>
        <a:p>
          <a:r>
            <a:rPr lang="sk-SK" sz="1200" b="1" dirty="0" smtClean="0">
              <a:solidFill>
                <a:schemeClr val="bg1"/>
              </a:solidFill>
            </a:rPr>
            <a:t>(90)</a:t>
          </a:r>
        </a:p>
        <a:p>
          <a:r>
            <a:rPr lang="sk-SK" sz="1200" b="0" dirty="0" smtClean="0">
              <a:solidFill>
                <a:schemeClr val="bg1"/>
              </a:solidFill>
            </a:rPr>
            <a:t>Previerka európskej normy</a:t>
          </a:r>
        </a:p>
        <a:p>
          <a:r>
            <a:rPr lang="sk-SK" sz="1200" dirty="0" smtClean="0">
              <a:solidFill>
                <a:schemeClr val="bg1"/>
              </a:solidFill>
            </a:rPr>
            <a:t>(</a:t>
          </a:r>
          <a:r>
            <a:rPr lang="sk-SK" sz="1200" dirty="0" err="1" smtClean="0">
              <a:solidFill>
                <a:schemeClr val="bg1"/>
              </a:solidFill>
            </a:rPr>
            <a:t>Review</a:t>
          </a:r>
          <a:r>
            <a:rPr lang="sk-SK" sz="1200" dirty="0" smtClean="0">
              <a:solidFill>
                <a:schemeClr val="bg1"/>
              </a:solidFill>
            </a:rPr>
            <a:t> </a:t>
          </a:r>
          <a:r>
            <a:rPr lang="sk-SK" sz="1200" dirty="0" err="1" smtClean="0">
              <a:solidFill>
                <a:schemeClr val="bg1"/>
              </a:solidFill>
            </a:rPr>
            <a:t>stage</a:t>
          </a:r>
          <a:r>
            <a:rPr lang="sk-SK" sz="1200" dirty="0" smtClean="0">
              <a:solidFill>
                <a:schemeClr val="bg1"/>
              </a:solidFill>
            </a:rPr>
            <a:t>)</a:t>
          </a:r>
          <a:endParaRPr lang="sk-SK" sz="1200" dirty="0">
            <a:solidFill>
              <a:schemeClr val="bg1"/>
            </a:solidFill>
          </a:endParaRPr>
        </a:p>
      </dgm:t>
    </dgm:pt>
    <dgm:pt modelId="{0B894AF7-D18B-4A04-8FF8-936C6FF349F2}" type="parTrans" cxnId="{D35DD0D0-0BA4-4BBA-AD40-5D2191CD0BCC}">
      <dgm:prSet/>
      <dgm:spPr/>
      <dgm:t>
        <a:bodyPr/>
        <a:lstStyle/>
        <a:p>
          <a:endParaRPr lang="sk-SK" sz="1400">
            <a:solidFill>
              <a:schemeClr val="tx1"/>
            </a:solidFill>
          </a:endParaRPr>
        </a:p>
      </dgm:t>
    </dgm:pt>
    <dgm:pt modelId="{543F2837-DAD7-491A-BCAF-5E319AB8AC88}" type="sibTrans" cxnId="{D35DD0D0-0BA4-4BBA-AD40-5D2191CD0BCC}">
      <dgm:prSet/>
      <dgm:spPr/>
      <dgm:t>
        <a:bodyPr/>
        <a:lstStyle/>
        <a:p>
          <a:endParaRPr lang="sk-SK" sz="1400">
            <a:solidFill>
              <a:schemeClr val="tx1"/>
            </a:solidFill>
          </a:endParaRPr>
        </a:p>
      </dgm:t>
    </dgm:pt>
    <dgm:pt modelId="{BE7F1E60-FD9E-433F-B636-6C40DB1C2929}">
      <dgm:prSet phldrT="[Text]" custT="1"/>
      <dgm:spPr/>
      <dgm:t>
        <a:bodyPr/>
        <a:lstStyle/>
        <a:p>
          <a:r>
            <a:rPr lang="sk-SK" sz="1200" b="1" dirty="0" smtClean="0">
              <a:solidFill>
                <a:schemeClr val="bg1"/>
              </a:solidFill>
            </a:rPr>
            <a:t>(30)</a:t>
          </a:r>
        </a:p>
        <a:p>
          <a:r>
            <a:rPr lang="sk-SK" sz="1200" dirty="0" smtClean="0">
              <a:solidFill>
                <a:schemeClr val="bg1"/>
              </a:solidFill>
            </a:rPr>
            <a:t>Etapa práce v TC</a:t>
          </a:r>
          <a:endParaRPr lang="sk-SK" sz="1200" b="1" dirty="0" smtClean="0">
            <a:solidFill>
              <a:schemeClr val="bg1"/>
            </a:solidFill>
          </a:endParaRPr>
        </a:p>
        <a:p>
          <a:r>
            <a:rPr lang="sk-SK" sz="1200" dirty="0" smtClean="0">
              <a:solidFill>
                <a:schemeClr val="bg1"/>
              </a:solidFill>
            </a:rPr>
            <a:t>(</a:t>
          </a:r>
          <a:r>
            <a:rPr lang="sk-SK" sz="1200" dirty="0" err="1" smtClean="0">
              <a:solidFill>
                <a:schemeClr val="bg1"/>
              </a:solidFill>
            </a:rPr>
            <a:t>Committee</a:t>
          </a:r>
          <a:r>
            <a:rPr lang="sk-SK" sz="1200" dirty="0" smtClean="0">
              <a:solidFill>
                <a:schemeClr val="bg1"/>
              </a:solidFill>
            </a:rPr>
            <a:t> </a:t>
          </a:r>
          <a:r>
            <a:rPr lang="sk-SK" sz="1200" dirty="0" err="1" smtClean="0">
              <a:solidFill>
                <a:schemeClr val="bg1"/>
              </a:solidFill>
            </a:rPr>
            <a:t>stage</a:t>
          </a:r>
          <a:r>
            <a:rPr lang="sk-SK" sz="1100" dirty="0" smtClean="0">
              <a:solidFill>
                <a:schemeClr val="bg1"/>
              </a:solidFill>
            </a:rPr>
            <a:t>)</a:t>
          </a:r>
          <a:endParaRPr lang="sk-SK" sz="1100" dirty="0">
            <a:solidFill>
              <a:schemeClr val="bg1"/>
            </a:solidFill>
          </a:endParaRPr>
        </a:p>
      </dgm:t>
    </dgm:pt>
    <dgm:pt modelId="{187CADA2-E54F-40DD-8005-D8FD9A5E097A}" type="parTrans" cxnId="{E0BC18A7-B992-4E8E-9290-8D14F5278E63}">
      <dgm:prSet/>
      <dgm:spPr/>
      <dgm:t>
        <a:bodyPr/>
        <a:lstStyle/>
        <a:p>
          <a:endParaRPr lang="sk-SK" sz="1400">
            <a:solidFill>
              <a:schemeClr val="tx1"/>
            </a:solidFill>
          </a:endParaRPr>
        </a:p>
      </dgm:t>
    </dgm:pt>
    <dgm:pt modelId="{F10A948D-111B-4D86-BB31-6BDE68672D7E}" type="sibTrans" cxnId="{E0BC18A7-B992-4E8E-9290-8D14F5278E63}">
      <dgm:prSet/>
      <dgm:spPr/>
      <dgm:t>
        <a:bodyPr/>
        <a:lstStyle/>
        <a:p>
          <a:endParaRPr lang="sk-SK" sz="1400">
            <a:solidFill>
              <a:schemeClr val="tx1"/>
            </a:solidFill>
          </a:endParaRPr>
        </a:p>
      </dgm:t>
    </dgm:pt>
    <dgm:pt modelId="{6C88145F-D235-431B-8674-9C04794C0E40}">
      <dgm:prSet phldrT="[Text]" custT="1"/>
      <dgm:spPr>
        <a:solidFill>
          <a:schemeClr val="accent3">
            <a:lumMod val="75000"/>
          </a:schemeClr>
        </a:solidFill>
      </dgm:spPr>
      <dgm:t>
        <a:bodyPr/>
        <a:lstStyle/>
        <a:p>
          <a:r>
            <a:rPr lang="sk-SK" sz="1200" b="1" dirty="0" smtClean="0">
              <a:solidFill>
                <a:schemeClr val="bg1"/>
              </a:solidFill>
            </a:rPr>
            <a:t>(40)</a:t>
          </a:r>
        </a:p>
        <a:p>
          <a:r>
            <a:rPr lang="sk-SK" sz="1200" dirty="0" smtClean="0">
              <a:solidFill>
                <a:schemeClr val="bg1"/>
              </a:solidFill>
            </a:rPr>
            <a:t>Etapa verejného prerokovania</a:t>
          </a:r>
        </a:p>
        <a:p>
          <a:r>
            <a:rPr lang="sk-SK" sz="1200" dirty="0" smtClean="0">
              <a:solidFill>
                <a:schemeClr val="bg1"/>
              </a:solidFill>
            </a:rPr>
            <a:t>(</a:t>
          </a:r>
          <a:r>
            <a:rPr lang="sk-SK" sz="1200" dirty="0" err="1" smtClean="0">
              <a:solidFill>
                <a:schemeClr val="bg1"/>
              </a:solidFill>
            </a:rPr>
            <a:t>Enquiry</a:t>
          </a:r>
          <a:r>
            <a:rPr lang="sk-SK" sz="1200" dirty="0" smtClean="0">
              <a:solidFill>
                <a:schemeClr val="bg1"/>
              </a:solidFill>
            </a:rPr>
            <a:t> </a:t>
          </a:r>
          <a:r>
            <a:rPr lang="sk-SK" sz="1200" dirty="0" err="1" smtClean="0">
              <a:solidFill>
                <a:schemeClr val="bg1"/>
              </a:solidFill>
            </a:rPr>
            <a:t>stage</a:t>
          </a:r>
          <a:r>
            <a:rPr lang="sk-SK" sz="1200" dirty="0" smtClean="0">
              <a:solidFill>
                <a:schemeClr val="bg1"/>
              </a:solidFill>
            </a:rPr>
            <a:t>)</a:t>
          </a:r>
          <a:endParaRPr lang="sk-SK" sz="1200" dirty="0">
            <a:solidFill>
              <a:schemeClr val="bg1"/>
            </a:solidFill>
          </a:endParaRPr>
        </a:p>
      </dgm:t>
    </dgm:pt>
    <dgm:pt modelId="{1D6E492A-F537-48A7-BFD4-E6C640D2EF84}" type="parTrans" cxnId="{6D77EAC3-2072-4582-9955-CF35F9B4E2D8}">
      <dgm:prSet/>
      <dgm:spPr/>
      <dgm:t>
        <a:bodyPr/>
        <a:lstStyle/>
        <a:p>
          <a:endParaRPr lang="sk-SK" sz="1400">
            <a:solidFill>
              <a:schemeClr val="tx1"/>
            </a:solidFill>
          </a:endParaRPr>
        </a:p>
      </dgm:t>
    </dgm:pt>
    <dgm:pt modelId="{2A2055F7-7DD5-48E3-BD5F-1ED42A92DCF9}" type="sibTrans" cxnId="{6D77EAC3-2072-4582-9955-CF35F9B4E2D8}">
      <dgm:prSet/>
      <dgm:spPr/>
      <dgm:t>
        <a:bodyPr/>
        <a:lstStyle/>
        <a:p>
          <a:endParaRPr lang="sk-SK" sz="1400">
            <a:solidFill>
              <a:schemeClr val="tx1"/>
            </a:solidFill>
          </a:endParaRPr>
        </a:p>
      </dgm:t>
    </dgm:pt>
    <dgm:pt modelId="{E9E59E86-ED52-4521-96ED-6E1AC5C2EB5A}">
      <dgm:prSet phldrT="[Text]" custT="1"/>
      <dgm:spPr/>
      <dgm:t>
        <a:bodyPr/>
        <a:lstStyle/>
        <a:p>
          <a:r>
            <a:rPr lang="sk-SK" sz="1200" b="1" dirty="0" smtClean="0">
              <a:solidFill>
                <a:schemeClr val="bg1"/>
              </a:solidFill>
            </a:rPr>
            <a:t>(50)</a:t>
          </a:r>
        </a:p>
        <a:p>
          <a:r>
            <a:rPr lang="sk-SK" sz="1200" dirty="0" smtClean="0">
              <a:solidFill>
                <a:schemeClr val="bg1"/>
              </a:solidFill>
            </a:rPr>
            <a:t>Etapa schvaľovania konečného návrhu</a:t>
          </a:r>
        </a:p>
        <a:p>
          <a:r>
            <a:rPr lang="sk-SK" sz="1200" dirty="0" smtClean="0">
              <a:solidFill>
                <a:schemeClr val="bg1"/>
              </a:solidFill>
            </a:rPr>
            <a:t>(</a:t>
          </a:r>
          <a:r>
            <a:rPr lang="sk-SK" sz="1200" dirty="0" err="1" smtClean="0">
              <a:solidFill>
                <a:schemeClr val="bg1"/>
              </a:solidFill>
            </a:rPr>
            <a:t>Approval</a:t>
          </a:r>
          <a:r>
            <a:rPr lang="sk-SK" sz="1200" dirty="0" smtClean="0">
              <a:solidFill>
                <a:schemeClr val="bg1"/>
              </a:solidFill>
            </a:rPr>
            <a:t> </a:t>
          </a:r>
          <a:r>
            <a:rPr lang="sk-SK" sz="1200" dirty="0" err="1" smtClean="0">
              <a:solidFill>
                <a:schemeClr val="bg1"/>
              </a:solidFill>
            </a:rPr>
            <a:t>stage</a:t>
          </a:r>
          <a:r>
            <a:rPr lang="sk-SK" sz="1200" dirty="0" smtClean="0">
              <a:solidFill>
                <a:schemeClr val="bg1"/>
              </a:solidFill>
            </a:rPr>
            <a:t>)</a:t>
          </a:r>
          <a:endParaRPr lang="sk-SK" sz="1200" dirty="0">
            <a:solidFill>
              <a:schemeClr val="bg1"/>
            </a:solidFill>
          </a:endParaRPr>
        </a:p>
      </dgm:t>
    </dgm:pt>
    <dgm:pt modelId="{A397A94D-AAB7-4010-8EED-3E1259CFF420}" type="parTrans" cxnId="{618ABAB0-1F7A-4A97-A3A7-B189DFDE7763}">
      <dgm:prSet/>
      <dgm:spPr/>
      <dgm:t>
        <a:bodyPr/>
        <a:lstStyle/>
        <a:p>
          <a:endParaRPr lang="sk-SK" sz="1400">
            <a:solidFill>
              <a:schemeClr val="tx1"/>
            </a:solidFill>
          </a:endParaRPr>
        </a:p>
      </dgm:t>
    </dgm:pt>
    <dgm:pt modelId="{001E5C30-A4C7-435B-9930-5F222EAC6670}" type="sibTrans" cxnId="{618ABAB0-1F7A-4A97-A3A7-B189DFDE7763}">
      <dgm:prSet/>
      <dgm:spPr/>
      <dgm:t>
        <a:bodyPr/>
        <a:lstStyle/>
        <a:p>
          <a:endParaRPr lang="sk-SK" sz="1400">
            <a:solidFill>
              <a:schemeClr val="tx1"/>
            </a:solidFill>
          </a:endParaRPr>
        </a:p>
      </dgm:t>
    </dgm:pt>
    <dgm:pt modelId="{A0D1A48A-357F-4C49-B08C-0F0FB3B46043}" type="pres">
      <dgm:prSet presAssocID="{1C237CAF-9D94-4269-9181-1334EECC6098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sk-SK"/>
        </a:p>
      </dgm:t>
    </dgm:pt>
    <dgm:pt modelId="{A1682675-0661-4D58-8DB2-A188242D2559}" type="pres">
      <dgm:prSet presAssocID="{1C237CAF-9D94-4269-9181-1334EECC6098}" presName="cycle" presStyleCnt="0"/>
      <dgm:spPr/>
    </dgm:pt>
    <dgm:pt modelId="{2135EF7F-59EC-44DF-84A5-B32D08BEC4DC}" type="pres">
      <dgm:prSet presAssocID="{A827A303-D885-4698-8E23-4DFDC135EEC2}" presName="nodeFirstNode" presStyleLbl="node1" presStyleIdx="0" presStyleCnt="7" custScaleX="118985" custScaleY="187079" custRadScaleRad="99672" custRadScaleInc="2408">
        <dgm:presLayoutVars>
          <dgm:bulletEnabled val="1"/>
        </dgm:presLayoutVars>
      </dgm:prSet>
      <dgm:spPr/>
      <dgm:t>
        <a:bodyPr/>
        <a:lstStyle/>
        <a:p>
          <a:endParaRPr lang="sk-SK"/>
        </a:p>
      </dgm:t>
    </dgm:pt>
    <dgm:pt modelId="{CB9838D6-3FDF-4B95-80D7-762EB603A728}" type="pres">
      <dgm:prSet presAssocID="{E71D4310-F820-4FCA-BA07-FE65B0DF7A88}" presName="sibTransFirstNode" presStyleLbl="bgShp" presStyleIdx="0" presStyleCnt="1"/>
      <dgm:spPr/>
      <dgm:t>
        <a:bodyPr/>
        <a:lstStyle/>
        <a:p>
          <a:endParaRPr lang="sk-SK"/>
        </a:p>
      </dgm:t>
    </dgm:pt>
    <dgm:pt modelId="{5B7FCA16-2C2C-47B3-A5B5-A7804B3C803D}" type="pres">
      <dgm:prSet presAssocID="{E0D0418A-18C4-4D33-B507-2E16F867533F}" presName="nodeFollowingNodes" presStyleLbl="node1" presStyleIdx="1" presStyleCnt="7" custScaleX="116809" custScaleY="157927" custRadScaleRad="107711" custRadScaleInc="32363">
        <dgm:presLayoutVars>
          <dgm:bulletEnabled val="1"/>
        </dgm:presLayoutVars>
      </dgm:prSet>
      <dgm:spPr/>
      <dgm:t>
        <a:bodyPr/>
        <a:lstStyle/>
        <a:p>
          <a:endParaRPr lang="sk-SK"/>
        </a:p>
      </dgm:t>
    </dgm:pt>
    <dgm:pt modelId="{CBC3B4CE-E146-477E-B9F4-AD25C0AF2D4B}" type="pres">
      <dgm:prSet presAssocID="{BE7F1E60-FD9E-433F-B636-6C40DB1C2929}" presName="nodeFollowingNodes" presStyleLbl="node1" presStyleIdx="2" presStyleCnt="7" custScaleX="106977" custScaleY="168068">
        <dgm:presLayoutVars>
          <dgm:bulletEnabled val="1"/>
        </dgm:presLayoutVars>
      </dgm:prSet>
      <dgm:spPr/>
      <dgm:t>
        <a:bodyPr/>
        <a:lstStyle/>
        <a:p>
          <a:endParaRPr lang="sk-SK"/>
        </a:p>
      </dgm:t>
    </dgm:pt>
    <dgm:pt modelId="{F03E5170-0CDF-41FB-9C54-A8A604591F09}" type="pres">
      <dgm:prSet presAssocID="{6C88145F-D235-431B-8674-9C04794C0E40}" presName="nodeFollowingNodes" presStyleLbl="node1" presStyleIdx="3" presStyleCnt="7" custScaleX="112869" custScaleY="165246" custRadScaleRad="102565" custRadScaleInc="-11901">
        <dgm:presLayoutVars>
          <dgm:bulletEnabled val="1"/>
        </dgm:presLayoutVars>
      </dgm:prSet>
      <dgm:spPr/>
      <dgm:t>
        <a:bodyPr/>
        <a:lstStyle/>
        <a:p>
          <a:endParaRPr lang="sk-SK"/>
        </a:p>
      </dgm:t>
    </dgm:pt>
    <dgm:pt modelId="{EF8DC467-AF0F-48A8-BF7C-177E9E8ACEB4}" type="pres">
      <dgm:prSet presAssocID="{E9E59E86-ED52-4521-96ED-6E1AC5C2EB5A}" presName="nodeFollowingNodes" presStyleLbl="node1" presStyleIdx="4" presStyleCnt="7" custScaleX="120013" custScaleY="171495" custRadScaleRad="104991" custRadScaleInc="14113">
        <dgm:presLayoutVars>
          <dgm:bulletEnabled val="1"/>
        </dgm:presLayoutVars>
      </dgm:prSet>
      <dgm:spPr/>
      <dgm:t>
        <a:bodyPr/>
        <a:lstStyle/>
        <a:p>
          <a:endParaRPr lang="sk-SK"/>
        </a:p>
      </dgm:t>
    </dgm:pt>
    <dgm:pt modelId="{6558C11C-C80A-45E6-9895-01CD805C2823}" type="pres">
      <dgm:prSet presAssocID="{1DD4B4AE-DF1E-41FC-925F-A0531C16642E}" presName="nodeFollowingNodes" presStyleLbl="node1" presStyleIdx="5" presStyleCnt="7" custScaleX="106879" custScaleY="171079">
        <dgm:presLayoutVars>
          <dgm:bulletEnabled val="1"/>
        </dgm:presLayoutVars>
      </dgm:prSet>
      <dgm:spPr/>
      <dgm:t>
        <a:bodyPr/>
        <a:lstStyle/>
        <a:p>
          <a:endParaRPr lang="sk-SK"/>
        </a:p>
      </dgm:t>
    </dgm:pt>
    <dgm:pt modelId="{E990171F-0B37-452E-BE8A-EEB6CF634131}" type="pres">
      <dgm:prSet presAssocID="{F7789676-C521-462A-BD71-F5107452BF06}" presName="nodeFollowingNodes" presStyleLbl="node1" presStyleIdx="6" presStyleCnt="7" custScaleX="118915" custScaleY="170293" custRadScaleRad="103843" custRadScaleInc="-27955">
        <dgm:presLayoutVars>
          <dgm:bulletEnabled val="1"/>
        </dgm:presLayoutVars>
      </dgm:prSet>
      <dgm:spPr/>
      <dgm:t>
        <a:bodyPr/>
        <a:lstStyle/>
        <a:p>
          <a:endParaRPr lang="sk-SK"/>
        </a:p>
      </dgm:t>
    </dgm:pt>
  </dgm:ptLst>
  <dgm:cxnLst>
    <dgm:cxn modelId="{ABB050E3-70EA-4C0F-AE44-EE4C0C333978}" type="presOf" srcId="{F7789676-C521-462A-BD71-F5107452BF06}" destId="{E990171F-0B37-452E-BE8A-EEB6CF634131}" srcOrd="0" destOrd="0" presId="urn:microsoft.com/office/officeart/2005/8/layout/cycle3"/>
    <dgm:cxn modelId="{BA50C697-A06E-4063-96F2-976AAAA5F9BE}" type="presOf" srcId="{A827A303-D885-4698-8E23-4DFDC135EEC2}" destId="{2135EF7F-59EC-44DF-84A5-B32D08BEC4DC}" srcOrd="0" destOrd="0" presId="urn:microsoft.com/office/officeart/2005/8/layout/cycle3"/>
    <dgm:cxn modelId="{EA44FE88-982D-4AA0-977D-949FCD3E7192}" srcId="{1C237CAF-9D94-4269-9181-1334EECC6098}" destId="{E0D0418A-18C4-4D33-B507-2E16F867533F}" srcOrd="1" destOrd="0" parTransId="{BCDD227D-F2A0-45D5-B6F2-61B37C8A01C3}" sibTransId="{46A549C6-092D-425D-B2FE-ABF2F7CAD2B7}"/>
    <dgm:cxn modelId="{38A1E8BF-CE33-4CB7-9353-838BC0DC1094}" type="presOf" srcId="{1DD4B4AE-DF1E-41FC-925F-A0531C16642E}" destId="{6558C11C-C80A-45E6-9895-01CD805C2823}" srcOrd="0" destOrd="0" presId="urn:microsoft.com/office/officeart/2005/8/layout/cycle3"/>
    <dgm:cxn modelId="{618ABAB0-1F7A-4A97-A3A7-B189DFDE7763}" srcId="{1C237CAF-9D94-4269-9181-1334EECC6098}" destId="{E9E59E86-ED52-4521-96ED-6E1AC5C2EB5A}" srcOrd="4" destOrd="0" parTransId="{A397A94D-AAB7-4010-8EED-3E1259CFF420}" sibTransId="{001E5C30-A4C7-435B-9930-5F222EAC6670}"/>
    <dgm:cxn modelId="{6D77EAC3-2072-4582-9955-CF35F9B4E2D8}" srcId="{1C237CAF-9D94-4269-9181-1334EECC6098}" destId="{6C88145F-D235-431B-8674-9C04794C0E40}" srcOrd="3" destOrd="0" parTransId="{1D6E492A-F537-48A7-BFD4-E6C640D2EF84}" sibTransId="{2A2055F7-7DD5-48E3-BD5F-1ED42A92DCF9}"/>
    <dgm:cxn modelId="{5855A94C-2848-4390-BC9C-BDF01435FB0A}" type="presOf" srcId="{BE7F1E60-FD9E-433F-B636-6C40DB1C2929}" destId="{CBC3B4CE-E146-477E-B9F4-AD25C0AF2D4B}" srcOrd="0" destOrd="0" presId="urn:microsoft.com/office/officeart/2005/8/layout/cycle3"/>
    <dgm:cxn modelId="{D35DD0D0-0BA4-4BBA-AD40-5D2191CD0BCC}" srcId="{1C237CAF-9D94-4269-9181-1334EECC6098}" destId="{F7789676-C521-462A-BD71-F5107452BF06}" srcOrd="6" destOrd="0" parTransId="{0B894AF7-D18B-4A04-8FF8-936C6FF349F2}" sibTransId="{543F2837-DAD7-491A-BCAF-5E319AB8AC88}"/>
    <dgm:cxn modelId="{E0BC18A7-B992-4E8E-9290-8D14F5278E63}" srcId="{1C237CAF-9D94-4269-9181-1334EECC6098}" destId="{BE7F1E60-FD9E-433F-B636-6C40DB1C2929}" srcOrd="2" destOrd="0" parTransId="{187CADA2-E54F-40DD-8005-D8FD9A5E097A}" sibTransId="{F10A948D-111B-4D86-BB31-6BDE68672D7E}"/>
    <dgm:cxn modelId="{BBA848DC-4163-44FD-9FA6-00F853DD0A6B}" type="presOf" srcId="{E71D4310-F820-4FCA-BA07-FE65B0DF7A88}" destId="{CB9838D6-3FDF-4B95-80D7-762EB603A728}" srcOrd="0" destOrd="0" presId="urn:microsoft.com/office/officeart/2005/8/layout/cycle3"/>
    <dgm:cxn modelId="{1E64FA98-2B19-4615-ADBC-90DFD3DCE07D}" type="presOf" srcId="{6C88145F-D235-431B-8674-9C04794C0E40}" destId="{F03E5170-0CDF-41FB-9C54-A8A604591F09}" srcOrd="0" destOrd="0" presId="urn:microsoft.com/office/officeart/2005/8/layout/cycle3"/>
    <dgm:cxn modelId="{11EA1C3A-F085-4E18-A2BB-7472971C1A88}" srcId="{1C237CAF-9D94-4269-9181-1334EECC6098}" destId="{1DD4B4AE-DF1E-41FC-925F-A0531C16642E}" srcOrd="5" destOrd="0" parTransId="{9343610F-2EDC-4C92-B2F7-4CE88B1F887D}" sibTransId="{AFAF31CF-66A4-4E94-BB26-F6CBEDAC9521}"/>
    <dgm:cxn modelId="{B38E9375-89E7-4492-A45C-522F8E0D3F9A}" srcId="{1C237CAF-9D94-4269-9181-1334EECC6098}" destId="{A827A303-D885-4698-8E23-4DFDC135EEC2}" srcOrd="0" destOrd="0" parTransId="{DA0F498A-8C68-461F-B953-175D2B1884EC}" sibTransId="{E71D4310-F820-4FCA-BA07-FE65B0DF7A88}"/>
    <dgm:cxn modelId="{098CB8DA-68CE-48F5-AA5D-7CBC66620FF4}" type="presOf" srcId="{1C237CAF-9D94-4269-9181-1334EECC6098}" destId="{A0D1A48A-357F-4C49-B08C-0F0FB3B46043}" srcOrd="0" destOrd="0" presId="urn:microsoft.com/office/officeart/2005/8/layout/cycle3"/>
    <dgm:cxn modelId="{E240435A-1170-49C0-BF47-38E98C2C0163}" type="presOf" srcId="{E0D0418A-18C4-4D33-B507-2E16F867533F}" destId="{5B7FCA16-2C2C-47B3-A5B5-A7804B3C803D}" srcOrd="0" destOrd="0" presId="urn:microsoft.com/office/officeart/2005/8/layout/cycle3"/>
    <dgm:cxn modelId="{7F8658E1-4409-4781-AE32-C447F4008741}" type="presOf" srcId="{E9E59E86-ED52-4521-96ED-6E1AC5C2EB5A}" destId="{EF8DC467-AF0F-48A8-BF7C-177E9E8ACEB4}" srcOrd="0" destOrd="0" presId="urn:microsoft.com/office/officeart/2005/8/layout/cycle3"/>
    <dgm:cxn modelId="{89E43AC0-0A2B-43D2-BEEF-D94399CF5C46}" type="presParOf" srcId="{A0D1A48A-357F-4C49-B08C-0F0FB3B46043}" destId="{A1682675-0661-4D58-8DB2-A188242D2559}" srcOrd="0" destOrd="0" presId="urn:microsoft.com/office/officeart/2005/8/layout/cycle3"/>
    <dgm:cxn modelId="{E1449E07-A434-4E13-8454-83D34D486538}" type="presParOf" srcId="{A1682675-0661-4D58-8DB2-A188242D2559}" destId="{2135EF7F-59EC-44DF-84A5-B32D08BEC4DC}" srcOrd="0" destOrd="0" presId="urn:microsoft.com/office/officeart/2005/8/layout/cycle3"/>
    <dgm:cxn modelId="{7E1C6200-D526-4D27-AD2E-C2DFE0AA1803}" type="presParOf" srcId="{A1682675-0661-4D58-8DB2-A188242D2559}" destId="{CB9838D6-3FDF-4B95-80D7-762EB603A728}" srcOrd="1" destOrd="0" presId="urn:microsoft.com/office/officeart/2005/8/layout/cycle3"/>
    <dgm:cxn modelId="{86AB815B-6290-4753-A938-04F657EB2EBE}" type="presParOf" srcId="{A1682675-0661-4D58-8DB2-A188242D2559}" destId="{5B7FCA16-2C2C-47B3-A5B5-A7804B3C803D}" srcOrd="2" destOrd="0" presId="urn:microsoft.com/office/officeart/2005/8/layout/cycle3"/>
    <dgm:cxn modelId="{A9C007F4-92F4-490C-89F0-98CEA9F10AB5}" type="presParOf" srcId="{A1682675-0661-4D58-8DB2-A188242D2559}" destId="{CBC3B4CE-E146-477E-B9F4-AD25C0AF2D4B}" srcOrd="3" destOrd="0" presId="urn:microsoft.com/office/officeart/2005/8/layout/cycle3"/>
    <dgm:cxn modelId="{7A683721-305B-453F-B11F-9F1A3863170D}" type="presParOf" srcId="{A1682675-0661-4D58-8DB2-A188242D2559}" destId="{F03E5170-0CDF-41FB-9C54-A8A604591F09}" srcOrd="4" destOrd="0" presId="urn:microsoft.com/office/officeart/2005/8/layout/cycle3"/>
    <dgm:cxn modelId="{B9150C47-6549-4897-9EBF-F09A4401BA4A}" type="presParOf" srcId="{A1682675-0661-4D58-8DB2-A188242D2559}" destId="{EF8DC467-AF0F-48A8-BF7C-177E9E8ACEB4}" srcOrd="5" destOrd="0" presId="urn:microsoft.com/office/officeart/2005/8/layout/cycle3"/>
    <dgm:cxn modelId="{8F667E0C-88F8-4255-9BF9-2C0B284DE4BE}" type="presParOf" srcId="{A1682675-0661-4D58-8DB2-A188242D2559}" destId="{6558C11C-C80A-45E6-9895-01CD805C2823}" srcOrd="6" destOrd="0" presId="urn:microsoft.com/office/officeart/2005/8/layout/cycle3"/>
    <dgm:cxn modelId="{486AC24E-9B06-45E4-9A5F-410878E0A5F6}" type="presParOf" srcId="{A1682675-0661-4D58-8DB2-A188242D2559}" destId="{E990171F-0B37-452E-BE8A-EEB6CF634131}" srcOrd="7" destOrd="0" presId="urn:microsoft.com/office/officeart/2005/8/layout/cycle3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F9BF4ED-66D9-4A36-B846-6D642536EE91}">
      <dsp:nvSpPr>
        <dsp:cNvPr id="0" name=""/>
        <dsp:cNvSpPr/>
      </dsp:nvSpPr>
      <dsp:spPr>
        <a:xfrm>
          <a:off x="3375095" y="2896732"/>
          <a:ext cx="887578" cy="49425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56576"/>
              </a:lnTo>
              <a:lnTo>
                <a:pt x="887578" y="356576"/>
              </a:lnTo>
              <a:lnTo>
                <a:pt x="887578" y="494259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C7B56CC-9E2B-49C8-A56E-C4286B588121}">
      <dsp:nvSpPr>
        <dsp:cNvPr id="0" name=""/>
        <dsp:cNvSpPr/>
      </dsp:nvSpPr>
      <dsp:spPr>
        <a:xfrm>
          <a:off x="2446170" y="2896732"/>
          <a:ext cx="928925" cy="494259"/>
        </a:xfrm>
        <a:custGeom>
          <a:avLst/>
          <a:gdLst/>
          <a:ahLst/>
          <a:cxnLst/>
          <a:rect l="0" t="0" r="0" b="0"/>
          <a:pathLst>
            <a:path>
              <a:moveTo>
                <a:pt x="928925" y="0"/>
              </a:moveTo>
              <a:lnTo>
                <a:pt x="928925" y="356576"/>
              </a:lnTo>
              <a:lnTo>
                <a:pt x="0" y="356576"/>
              </a:lnTo>
              <a:lnTo>
                <a:pt x="0" y="494259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969AA01-BFE6-4C80-A4DC-6456A90FF8DA}">
      <dsp:nvSpPr>
        <dsp:cNvPr id="0" name=""/>
        <dsp:cNvSpPr/>
      </dsp:nvSpPr>
      <dsp:spPr>
        <a:xfrm>
          <a:off x="3329375" y="1584151"/>
          <a:ext cx="91440" cy="368824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368824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E8EA9BF-32F0-468B-9C7E-97720518DC76}">
      <dsp:nvSpPr>
        <dsp:cNvPr id="0" name=""/>
        <dsp:cNvSpPr/>
      </dsp:nvSpPr>
      <dsp:spPr>
        <a:xfrm>
          <a:off x="1128674" y="2039"/>
          <a:ext cx="4492843" cy="158211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3548050-4AAE-4F31-832B-B07559A48105}">
      <dsp:nvSpPr>
        <dsp:cNvPr id="0" name=""/>
        <dsp:cNvSpPr/>
      </dsp:nvSpPr>
      <dsp:spPr>
        <a:xfrm>
          <a:off x="1293810" y="158919"/>
          <a:ext cx="4492843" cy="158211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k-SK" sz="1600" kern="1200" dirty="0" smtClean="0">
              <a:solidFill>
                <a:schemeClr val="tx2"/>
              </a:solidFill>
              <a:latin typeface="+mn-lt"/>
              <a:ea typeface="+mn-ea"/>
              <a:cs typeface="Arial" panose="020B0604020202020204" pitchFamily="34" charset="0"/>
            </a:rPr>
            <a:t>Technická rada CEN/CENELEC (BT)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k-SK" sz="1600" kern="1200" dirty="0" smtClean="0">
              <a:solidFill>
                <a:schemeClr val="tx2"/>
              </a:solidFill>
              <a:latin typeface="+mn-lt"/>
              <a:ea typeface="+mn-ea"/>
              <a:cs typeface="Arial" panose="020B0604020202020204" pitchFamily="34" charset="0"/>
            </a:rPr>
            <a:t>Rada ISO pre technické záležitosti (ISO/TMB)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k-SK" sz="1600" kern="1200" dirty="0" smtClean="0">
              <a:solidFill>
                <a:schemeClr val="tx2"/>
              </a:solidFill>
              <a:latin typeface="+mn-lt"/>
              <a:ea typeface="+mn-ea"/>
              <a:cs typeface="Arial" panose="020B0604020202020204" pitchFamily="34" charset="0"/>
            </a:rPr>
            <a:t>Rada IEC pre riadenie normalizácie (IEC/SMB)</a:t>
          </a:r>
          <a:endParaRPr lang="sk-SK" sz="1600" kern="1200" dirty="0">
            <a:solidFill>
              <a:schemeClr val="tx2"/>
            </a:solidFill>
            <a:latin typeface="+mn-lt"/>
            <a:ea typeface="+mn-ea"/>
            <a:cs typeface="Arial" panose="020B0604020202020204" pitchFamily="34" charset="0"/>
          </a:endParaRPr>
        </a:p>
      </dsp:txBody>
      <dsp:txXfrm>
        <a:off x="1340148" y="205257"/>
        <a:ext cx="4400167" cy="1489436"/>
      </dsp:txXfrm>
    </dsp:sp>
    <dsp:sp modelId="{74C6F5A2-B590-4208-961B-0DF5BA165BDC}">
      <dsp:nvSpPr>
        <dsp:cNvPr id="0" name=""/>
        <dsp:cNvSpPr/>
      </dsp:nvSpPr>
      <dsp:spPr>
        <a:xfrm>
          <a:off x="2631980" y="1952976"/>
          <a:ext cx="1486229" cy="94375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88F910A-8D87-4F9E-B5FA-F044DCD738B7}">
      <dsp:nvSpPr>
        <dsp:cNvPr id="0" name=""/>
        <dsp:cNvSpPr/>
      </dsp:nvSpPr>
      <dsp:spPr>
        <a:xfrm>
          <a:off x="2797117" y="2109856"/>
          <a:ext cx="1486229" cy="94375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k-SK" sz="1600" kern="1200" dirty="0" smtClean="0">
              <a:solidFill>
                <a:schemeClr val="tx2"/>
              </a:solidFill>
              <a:latin typeface="+mn-lt"/>
              <a:ea typeface="+mn-ea"/>
              <a:cs typeface="Arial" panose="020B0604020202020204" pitchFamily="34" charset="0"/>
            </a:rPr>
            <a:t>Technické komisie (TC)</a:t>
          </a:r>
          <a:endParaRPr lang="sk-SK" sz="1600" kern="1200" dirty="0">
            <a:solidFill>
              <a:schemeClr val="tx2"/>
            </a:solidFill>
            <a:latin typeface="+mn-lt"/>
            <a:ea typeface="+mn-ea"/>
            <a:cs typeface="Arial" panose="020B0604020202020204" pitchFamily="34" charset="0"/>
          </a:endParaRPr>
        </a:p>
      </dsp:txBody>
      <dsp:txXfrm>
        <a:off x="2824759" y="2137498"/>
        <a:ext cx="1430945" cy="888471"/>
      </dsp:txXfrm>
    </dsp:sp>
    <dsp:sp modelId="{8262D1C2-003C-49D5-92D8-A7770D814008}">
      <dsp:nvSpPr>
        <dsp:cNvPr id="0" name=""/>
        <dsp:cNvSpPr/>
      </dsp:nvSpPr>
      <dsp:spPr>
        <a:xfrm>
          <a:off x="1703055" y="3390992"/>
          <a:ext cx="1486229" cy="94375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01EF94D-005C-496C-ABFA-4C2DFAAB0A9D}">
      <dsp:nvSpPr>
        <dsp:cNvPr id="0" name=""/>
        <dsp:cNvSpPr/>
      </dsp:nvSpPr>
      <dsp:spPr>
        <a:xfrm>
          <a:off x="1868192" y="3547871"/>
          <a:ext cx="1486229" cy="94375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k-SK" sz="1600" kern="1200" dirty="0" smtClean="0">
              <a:solidFill>
                <a:schemeClr val="tx2"/>
              </a:solidFill>
              <a:latin typeface="+mn-lt"/>
              <a:ea typeface="+mn-ea"/>
              <a:cs typeface="Arial" panose="020B0604020202020204" pitchFamily="34" charset="0"/>
            </a:rPr>
            <a:t>Pracovná skupina (WG)</a:t>
          </a:r>
          <a:endParaRPr lang="sk-SK" sz="1600" kern="1200" dirty="0">
            <a:solidFill>
              <a:schemeClr val="tx2"/>
            </a:solidFill>
            <a:latin typeface="+mn-lt"/>
            <a:ea typeface="+mn-ea"/>
            <a:cs typeface="Arial" panose="020B0604020202020204" pitchFamily="34" charset="0"/>
          </a:endParaRPr>
        </a:p>
      </dsp:txBody>
      <dsp:txXfrm>
        <a:off x="1895834" y="3575513"/>
        <a:ext cx="1430945" cy="888471"/>
      </dsp:txXfrm>
    </dsp:sp>
    <dsp:sp modelId="{0E430827-4A40-4B6F-A76E-BB295E0B2513}">
      <dsp:nvSpPr>
        <dsp:cNvPr id="0" name=""/>
        <dsp:cNvSpPr/>
      </dsp:nvSpPr>
      <dsp:spPr>
        <a:xfrm>
          <a:off x="3519558" y="3390992"/>
          <a:ext cx="1486229" cy="94375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709ADF3-3F5D-4348-B0DC-4EE0FAFEBAA3}">
      <dsp:nvSpPr>
        <dsp:cNvPr id="0" name=""/>
        <dsp:cNvSpPr/>
      </dsp:nvSpPr>
      <dsp:spPr>
        <a:xfrm>
          <a:off x="3684695" y="3547871"/>
          <a:ext cx="1486229" cy="94375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k-SK" sz="1600" kern="1200" dirty="0" smtClean="0">
              <a:solidFill>
                <a:schemeClr val="tx2"/>
              </a:solidFill>
              <a:latin typeface="+mn-lt"/>
              <a:ea typeface="+mn-ea"/>
              <a:cs typeface="Arial" panose="020B0604020202020204" pitchFamily="34" charset="0"/>
            </a:rPr>
            <a:t>Pracovná skupina (WG)</a:t>
          </a:r>
          <a:endParaRPr lang="sk-SK" sz="1600" kern="1200" dirty="0">
            <a:solidFill>
              <a:schemeClr val="tx2"/>
            </a:solidFill>
            <a:latin typeface="+mn-lt"/>
            <a:ea typeface="+mn-ea"/>
            <a:cs typeface="Arial" panose="020B0604020202020204" pitchFamily="34" charset="0"/>
          </a:endParaRPr>
        </a:p>
      </dsp:txBody>
      <dsp:txXfrm>
        <a:off x="3712337" y="3575513"/>
        <a:ext cx="1430945" cy="888471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B9838D6-3FDF-4B95-80D7-762EB603A728}">
      <dsp:nvSpPr>
        <dsp:cNvPr id="0" name=""/>
        <dsp:cNvSpPr/>
      </dsp:nvSpPr>
      <dsp:spPr>
        <a:xfrm>
          <a:off x="560414" y="-50426"/>
          <a:ext cx="4349076" cy="4349076"/>
        </a:xfrm>
        <a:prstGeom prst="circularArrow">
          <a:avLst>
            <a:gd name="adj1" fmla="val 5544"/>
            <a:gd name="adj2" fmla="val 330680"/>
            <a:gd name="adj3" fmla="val 14276328"/>
            <a:gd name="adj4" fmla="val 17088356"/>
            <a:gd name="adj5" fmla="val 5757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135EF7F-59EC-44DF-84A5-B32D08BEC4DC}">
      <dsp:nvSpPr>
        <dsp:cNvPr id="0" name=""/>
        <dsp:cNvSpPr/>
      </dsp:nvSpPr>
      <dsp:spPr>
        <a:xfrm>
          <a:off x="1944259" y="-256771"/>
          <a:ext cx="1581386" cy="124319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k-SK" sz="1200" b="1" kern="1200" dirty="0" smtClean="0">
              <a:solidFill>
                <a:schemeClr val="bg1"/>
              </a:solidFill>
            </a:rPr>
            <a:t>(10) 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k-SK" sz="1200" kern="1200" dirty="0" smtClean="0">
              <a:solidFill>
                <a:schemeClr val="bg1"/>
              </a:solidFill>
            </a:rPr>
            <a:t>Návrh na novú prácu 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k-SK" sz="1200" kern="1200" dirty="0" smtClean="0">
              <a:solidFill>
                <a:schemeClr val="bg1"/>
              </a:solidFill>
            </a:rPr>
            <a:t> (</a:t>
          </a:r>
          <a:r>
            <a:rPr lang="sk-SK" sz="1200" kern="1200" dirty="0" err="1" smtClean="0">
              <a:solidFill>
                <a:schemeClr val="bg1"/>
              </a:solidFill>
            </a:rPr>
            <a:t>Proposal</a:t>
          </a:r>
          <a:r>
            <a:rPr lang="sk-SK" sz="1200" kern="1200" dirty="0" smtClean="0">
              <a:solidFill>
                <a:schemeClr val="bg1"/>
              </a:solidFill>
            </a:rPr>
            <a:t> </a:t>
          </a:r>
          <a:r>
            <a:rPr lang="sk-SK" sz="1200" kern="1200" dirty="0" err="1" smtClean="0">
              <a:solidFill>
                <a:schemeClr val="bg1"/>
              </a:solidFill>
            </a:rPr>
            <a:t>stage</a:t>
          </a:r>
          <a:r>
            <a:rPr lang="sk-SK" sz="1200" kern="1200" dirty="0" smtClean="0">
              <a:solidFill>
                <a:schemeClr val="bg1"/>
              </a:solidFill>
            </a:rPr>
            <a:t>) </a:t>
          </a:r>
          <a:endParaRPr lang="sk-SK" sz="1200" kern="1200" dirty="0">
            <a:solidFill>
              <a:schemeClr val="bg1"/>
            </a:solidFill>
          </a:endParaRPr>
        </a:p>
      </dsp:txBody>
      <dsp:txXfrm>
        <a:off x="2004947" y="-196083"/>
        <a:ext cx="1460010" cy="1121823"/>
      </dsp:txXfrm>
    </dsp:sp>
    <dsp:sp modelId="{5B7FCA16-2C2C-47B3-A5B5-A7804B3C803D}">
      <dsp:nvSpPr>
        <dsp:cNvPr id="0" name=""/>
        <dsp:cNvSpPr/>
      </dsp:nvSpPr>
      <dsp:spPr>
        <a:xfrm>
          <a:off x="3748569" y="875528"/>
          <a:ext cx="1552466" cy="104947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k-SK" sz="1200" b="1" kern="1200" dirty="0" smtClean="0">
              <a:solidFill>
                <a:schemeClr val="bg1"/>
              </a:solidFill>
            </a:rPr>
            <a:t>(20) 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k-SK" sz="1200" kern="1200" dirty="0" smtClean="0">
              <a:solidFill>
                <a:schemeClr val="bg1"/>
              </a:solidFill>
            </a:rPr>
            <a:t>Prípravná etapa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k-SK" sz="1200" kern="1200" dirty="0" smtClean="0">
              <a:solidFill>
                <a:schemeClr val="bg1"/>
              </a:solidFill>
            </a:rPr>
            <a:t> (</a:t>
          </a:r>
          <a:r>
            <a:rPr lang="sk-SK" sz="1200" kern="1200" dirty="0" err="1" smtClean="0">
              <a:solidFill>
                <a:schemeClr val="bg1"/>
              </a:solidFill>
            </a:rPr>
            <a:t>Preparatory</a:t>
          </a:r>
          <a:r>
            <a:rPr lang="sk-SK" sz="1200" kern="1200" dirty="0" smtClean="0">
              <a:solidFill>
                <a:schemeClr val="bg1"/>
              </a:solidFill>
            </a:rPr>
            <a:t> </a:t>
          </a:r>
          <a:r>
            <a:rPr lang="sk-SK" sz="1200" kern="1200" dirty="0" err="1" smtClean="0">
              <a:solidFill>
                <a:schemeClr val="bg1"/>
              </a:solidFill>
            </a:rPr>
            <a:t>stage</a:t>
          </a:r>
          <a:r>
            <a:rPr lang="sk-SK" sz="1200" kern="1200" dirty="0" smtClean="0">
              <a:solidFill>
                <a:schemeClr val="bg1"/>
              </a:solidFill>
            </a:rPr>
            <a:t>) </a:t>
          </a:r>
          <a:endParaRPr lang="sk-SK" sz="1200" kern="1200" dirty="0">
            <a:solidFill>
              <a:schemeClr val="bg1"/>
            </a:solidFill>
          </a:endParaRPr>
        </a:p>
      </dsp:txBody>
      <dsp:txXfrm>
        <a:off x="3799800" y="926759"/>
        <a:ext cx="1450004" cy="947013"/>
      </dsp:txXfrm>
    </dsp:sp>
    <dsp:sp modelId="{CBC3B4CE-E146-477E-B9F4-AD25C0AF2D4B}">
      <dsp:nvSpPr>
        <dsp:cNvPr id="0" name=""/>
        <dsp:cNvSpPr/>
      </dsp:nvSpPr>
      <dsp:spPr>
        <a:xfrm>
          <a:off x="3797215" y="2067289"/>
          <a:ext cx="1421792" cy="111686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k-SK" sz="1200" b="1" kern="1200" dirty="0" smtClean="0">
              <a:solidFill>
                <a:schemeClr val="bg1"/>
              </a:solidFill>
            </a:rPr>
            <a:t>(30)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k-SK" sz="1200" kern="1200" dirty="0" smtClean="0">
              <a:solidFill>
                <a:schemeClr val="bg1"/>
              </a:solidFill>
            </a:rPr>
            <a:t>Etapa práce v TC</a:t>
          </a:r>
          <a:endParaRPr lang="sk-SK" sz="1200" b="1" kern="1200" dirty="0" smtClean="0">
            <a:solidFill>
              <a:schemeClr val="bg1"/>
            </a:solidFill>
          </a:endParaRP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k-SK" sz="1200" kern="1200" dirty="0" smtClean="0">
              <a:solidFill>
                <a:schemeClr val="bg1"/>
              </a:solidFill>
            </a:rPr>
            <a:t>(</a:t>
          </a:r>
          <a:r>
            <a:rPr lang="sk-SK" sz="1200" kern="1200" dirty="0" err="1" smtClean="0">
              <a:solidFill>
                <a:schemeClr val="bg1"/>
              </a:solidFill>
            </a:rPr>
            <a:t>Committee</a:t>
          </a:r>
          <a:r>
            <a:rPr lang="sk-SK" sz="1200" kern="1200" dirty="0" smtClean="0">
              <a:solidFill>
                <a:schemeClr val="bg1"/>
              </a:solidFill>
            </a:rPr>
            <a:t> </a:t>
          </a:r>
          <a:r>
            <a:rPr lang="sk-SK" sz="1200" kern="1200" dirty="0" err="1" smtClean="0">
              <a:solidFill>
                <a:schemeClr val="bg1"/>
              </a:solidFill>
            </a:rPr>
            <a:t>stage</a:t>
          </a:r>
          <a:r>
            <a:rPr lang="sk-SK" sz="1100" kern="1200" dirty="0" smtClean="0">
              <a:solidFill>
                <a:schemeClr val="bg1"/>
              </a:solidFill>
            </a:rPr>
            <a:t>)</a:t>
          </a:r>
          <a:endParaRPr lang="sk-SK" sz="1100" kern="1200" dirty="0">
            <a:solidFill>
              <a:schemeClr val="bg1"/>
            </a:solidFill>
          </a:endParaRPr>
        </a:p>
      </dsp:txBody>
      <dsp:txXfrm>
        <a:off x="3851736" y="2121810"/>
        <a:ext cx="1312750" cy="1007823"/>
      </dsp:txXfrm>
    </dsp:sp>
    <dsp:sp modelId="{F03E5170-0CDF-41FB-9C54-A8A604591F09}">
      <dsp:nvSpPr>
        <dsp:cNvPr id="0" name=""/>
        <dsp:cNvSpPr/>
      </dsp:nvSpPr>
      <dsp:spPr>
        <a:xfrm>
          <a:off x="2931626" y="3293274"/>
          <a:ext cx="1500100" cy="1098112"/>
        </a:xfrm>
        <a:prstGeom prst="roundRect">
          <a:avLst/>
        </a:prstGeom>
        <a:solidFill>
          <a:schemeClr val="accent3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k-SK" sz="1200" b="1" kern="1200" dirty="0" smtClean="0">
              <a:solidFill>
                <a:schemeClr val="bg1"/>
              </a:solidFill>
            </a:rPr>
            <a:t>(40)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k-SK" sz="1200" kern="1200" dirty="0" smtClean="0">
              <a:solidFill>
                <a:schemeClr val="bg1"/>
              </a:solidFill>
            </a:rPr>
            <a:t>Etapa verejného prerokovania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k-SK" sz="1200" kern="1200" dirty="0" smtClean="0">
              <a:solidFill>
                <a:schemeClr val="bg1"/>
              </a:solidFill>
            </a:rPr>
            <a:t>(</a:t>
          </a:r>
          <a:r>
            <a:rPr lang="sk-SK" sz="1200" kern="1200" dirty="0" err="1" smtClean="0">
              <a:solidFill>
                <a:schemeClr val="bg1"/>
              </a:solidFill>
            </a:rPr>
            <a:t>Enquiry</a:t>
          </a:r>
          <a:r>
            <a:rPr lang="sk-SK" sz="1200" kern="1200" dirty="0" smtClean="0">
              <a:solidFill>
                <a:schemeClr val="bg1"/>
              </a:solidFill>
            </a:rPr>
            <a:t> </a:t>
          </a:r>
          <a:r>
            <a:rPr lang="sk-SK" sz="1200" kern="1200" dirty="0" err="1" smtClean="0">
              <a:solidFill>
                <a:schemeClr val="bg1"/>
              </a:solidFill>
            </a:rPr>
            <a:t>stage</a:t>
          </a:r>
          <a:r>
            <a:rPr lang="sk-SK" sz="1200" kern="1200" dirty="0" smtClean="0">
              <a:solidFill>
                <a:schemeClr val="bg1"/>
              </a:solidFill>
            </a:rPr>
            <a:t>)</a:t>
          </a:r>
          <a:endParaRPr lang="sk-SK" sz="1200" kern="1200" dirty="0">
            <a:solidFill>
              <a:schemeClr val="bg1"/>
            </a:solidFill>
          </a:endParaRPr>
        </a:p>
      </dsp:txBody>
      <dsp:txXfrm>
        <a:off x="2985231" y="3346879"/>
        <a:ext cx="1392890" cy="990902"/>
      </dsp:txXfrm>
    </dsp:sp>
    <dsp:sp modelId="{EF8DC467-AF0F-48A8-BF7C-177E9E8ACEB4}">
      <dsp:nvSpPr>
        <dsp:cNvPr id="0" name=""/>
        <dsp:cNvSpPr/>
      </dsp:nvSpPr>
      <dsp:spPr>
        <a:xfrm>
          <a:off x="868744" y="3293340"/>
          <a:ext cx="1595049" cy="1139638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k-SK" sz="1200" b="1" kern="1200" dirty="0" smtClean="0">
              <a:solidFill>
                <a:schemeClr val="bg1"/>
              </a:solidFill>
            </a:rPr>
            <a:t>(50)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k-SK" sz="1200" kern="1200" dirty="0" smtClean="0">
              <a:solidFill>
                <a:schemeClr val="bg1"/>
              </a:solidFill>
            </a:rPr>
            <a:t>Etapa schvaľovania konečného návrhu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k-SK" sz="1200" kern="1200" dirty="0" smtClean="0">
              <a:solidFill>
                <a:schemeClr val="bg1"/>
              </a:solidFill>
            </a:rPr>
            <a:t>(</a:t>
          </a:r>
          <a:r>
            <a:rPr lang="sk-SK" sz="1200" kern="1200" dirty="0" err="1" smtClean="0">
              <a:solidFill>
                <a:schemeClr val="bg1"/>
              </a:solidFill>
            </a:rPr>
            <a:t>Approval</a:t>
          </a:r>
          <a:r>
            <a:rPr lang="sk-SK" sz="1200" kern="1200" dirty="0" smtClean="0">
              <a:solidFill>
                <a:schemeClr val="bg1"/>
              </a:solidFill>
            </a:rPr>
            <a:t> </a:t>
          </a:r>
          <a:r>
            <a:rPr lang="sk-SK" sz="1200" kern="1200" dirty="0" err="1" smtClean="0">
              <a:solidFill>
                <a:schemeClr val="bg1"/>
              </a:solidFill>
            </a:rPr>
            <a:t>stage</a:t>
          </a:r>
          <a:r>
            <a:rPr lang="sk-SK" sz="1200" kern="1200" dirty="0" smtClean="0">
              <a:solidFill>
                <a:schemeClr val="bg1"/>
              </a:solidFill>
            </a:rPr>
            <a:t>)</a:t>
          </a:r>
          <a:endParaRPr lang="sk-SK" sz="1200" kern="1200" dirty="0">
            <a:solidFill>
              <a:schemeClr val="bg1"/>
            </a:solidFill>
          </a:endParaRPr>
        </a:p>
      </dsp:txBody>
      <dsp:txXfrm>
        <a:off x="924377" y="3348973"/>
        <a:ext cx="1483783" cy="1028372"/>
      </dsp:txXfrm>
    </dsp:sp>
    <dsp:sp modelId="{6558C11C-C80A-45E6-9895-01CD805C2823}">
      <dsp:nvSpPr>
        <dsp:cNvPr id="0" name=""/>
        <dsp:cNvSpPr/>
      </dsp:nvSpPr>
      <dsp:spPr>
        <a:xfrm>
          <a:off x="181631" y="2057284"/>
          <a:ext cx="1420490" cy="1136874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k-SK" sz="1200" b="1" kern="1200" dirty="0" smtClean="0">
              <a:solidFill>
                <a:schemeClr val="bg1"/>
              </a:solidFill>
            </a:rPr>
            <a:t>(60)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k-SK" sz="1200" b="0" kern="1200" dirty="0" smtClean="0">
              <a:solidFill>
                <a:schemeClr val="bg1"/>
              </a:solidFill>
            </a:rPr>
            <a:t>Sprístupnenie textu európskej normy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k-SK" sz="1200" b="0" kern="1200" dirty="0" smtClean="0">
              <a:solidFill>
                <a:schemeClr val="bg1"/>
              </a:solidFill>
            </a:rPr>
            <a:t> </a:t>
          </a:r>
          <a:r>
            <a:rPr lang="sk-SK" sz="1200" kern="1200" dirty="0" smtClean="0">
              <a:solidFill>
                <a:schemeClr val="bg1"/>
              </a:solidFill>
            </a:rPr>
            <a:t>(</a:t>
          </a:r>
          <a:r>
            <a:rPr lang="sk-SK" sz="1200" kern="1200" dirty="0" err="1" smtClean="0">
              <a:solidFill>
                <a:schemeClr val="bg1"/>
              </a:solidFill>
            </a:rPr>
            <a:t>Publication</a:t>
          </a:r>
          <a:r>
            <a:rPr lang="sk-SK" sz="1200" kern="1200" dirty="0" smtClean="0">
              <a:solidFill>
                <a:schemeClr val="bg1"/>
              </a:solidFill>
            </a:rPr>
            <a:t> </a:t>
          </a:r>
          <a:r>
            <a:rPr lang="sk-SK" sz="1200" kern="1200" dirty="0" err="1" smtClean="0">
              <a:solidFill>
                <a:schemeClr val="bg1"/>
              </a:solidFill>
            </a:rPr>
            <a:t>stage</a:t>
          </a:r>
          <a:r>
            <a:rPr lang="sk-SK" sz="1200" kern="1200" dirty="0" smtClean="0">
              <a:solidFill>
                <a:schemeClr val="bg1"/>
              </a:solidFill>
            </a:rPr>
            <a:t>)</a:t>
          </a:r>
          <a:endParaRPr lang="sk-SK" sz="1200" kern="1200" dirty="0">
            <a:solidFill>
              <a:schemeClr val="bg1"/>
            </a:solidFill>
          </a:endParaRPr>
        </a:p>
      </dsp:txBody>
      <dsp:txXfrm>
        <a:off x="237129" y="2112782"/>
        <a:ext cx="1309494" cy="1025878"/>
      </dsp:txXfrm>
    </dsp:sp>
    <dsp:sp modelId="{E990171F-0B37-452E-BE8A-EEB6CF634131}">
      <dsp:nvSpPr>
        <dsp:cNvPr id="0" name=""/>
        <dsp:cNvSpPr/>
      </dsp:nvSpPr>
      <dsp:spPr>
        <a:xfrm>
          <a:off x="178665" y="803202"/>
          <a:ext cx="1580456" cy="1131651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k-SK" sz="1200" b="1" kern="1200" dirty="0" smtClean="0">
              <a:solidFill>
                <a:schemeClr val="bg1"/>
              </a:solidFill>
            </a:rPr>
            <a:t>(90)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k-SK" sz="1200" b="0" kern="1200" dirty="0" smtClean="0">
              <a:solidFill>
                <a:schemeClr val="bg1"/>
              </a:solidFill>
            </a:rPr>
            <a:t>Previerka európskej normy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k-SK" sz="1200" kern="1200" dirty="0" smtClean="0">
              <a:solidFill>
                <a:schemeClr val="bg1"/>
              </a:solidFill>
            </a:rPr>
            <a:t>(</a:t>
          </a:r>
          <a:r>
            <a:rPr lang="sk-SK" sz="1200" kern="1200" dirty="0" err="1" smtClean="0">
              <a:solidFill>
                <a:schemeClr val="bg1"/>
              </a:solidFill>
            </a:rPr>
            <a:t>Review</a:t>
          </a:r>
          <a:r>
            <a:rPr lang="sk-SK" sz="1200" kern="1200" dirty="0" smtClean="0">
              <a:solidFill>
                <a:schemeClr val="bg1"/>
              </a:solidFill>
            </a:rPr>
            <a:t> </a:t>
          </a:r>
          <a:r>
            <a:rPr lang="sk-SK" sz="1200" kern="1200" dirty="0" err="1" smtClean="0">
              <a:solidFill>
                <a:schemeClr val="bg1"/>
              </a:solidFill>
            </a:rPr>
            <a:t>stage</a:t>
          </a:r>
          <a:r>
            <a:rPr lang="sk-SK" sz="1200" kern="1200" dirty="0" smtClean="0">
              <a:solidFill>
                <a:schemeClr val="bg1"/>
              </a:solidFill>
            </a:rPr>
            <a:t>)</a:t>
          </a:r>
          <a:endParaRPr lang="sk-SK" sz="1200" kern="1200" dirty="0">
            <a:solidFill>
              <a:schemeClr val="bg1"/>
            </a:solidFill>
          </a:endParaRPr>
        </a:p>
      </dsp:txBody>
      <dsp:txXfrm>
        <a:off x="233908" y="858445"/>
        <a:ext cx="1469970" cy="102116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ycle3">
  <dgm:title val=""/>
  <dgm:desc val=""/>
  <dgm:catLst>
    <dgm:cat type="cycle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axis="ch" ptType="node" func="cnt" op="equ" val="2">
        <dgm:alg type="composite">
          <dgm:param type="ar" val="0.9"/>
        </dgm:alg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  <dgm:constr type="ctrX" for="ch" forName="node1" refType="w" fact="0.5"/>
          <dgm:constr type="t" for="ch" forName="node1"/>
          <dgm:constr type="w" for="ch" forName="node1" refType="w" fact="0.8"/>
          <dgm:constr type="h" for="ch" forName="node1" refType="w" refFor="ch" refForName="node1" fact="0.5"/>
          <dgm:constr type="ctrX" for="ch" forName="sibTrans" refType="w" fact="0.5"/>
          <dgm:constr type="t" for="ch" forName="sibTrans"/>
          <dgm:constr type="w" for="ch" forName="sibTrans" refType="w" fact="0.8"/>
          <dgm:constr type="h" for="ch" forName="sibTrans" refType="w" refFor="ch" refForName="node1" fact="0.5"/>
          <dgm:constr type="userA" for="ch" forName="sibTrans" refType="w" fact="1.07"/>
          <dgm:constr type="ctrX" for="ch" forName="node2" refType="w" fact="0.5"/>
          <dgm:constr type="b" for="ch" forName="node2" refType="h"/>
          <dgm:constr type="w" for="ch" forName="node2" refType="w" fact="0.8"/>
          <dgm:constr type="h" for="ch" forName="node2" refType="w" refFor="ch" refForName="node1" fact="0.5"/>
          <dgm:constr type="l" for="ch" forName="sp1"/>
          <dgm:constr type="t" for="ch" forName="sp1" refType="h" fact="0.5"/>
          <dgm:constr type="w" for="ch" forName="sp1" val="1"/>
          <dgm:constr type="h" for="ch" forName="sp1" val="1"/>
          <dgm:constr type="r" for="ch" forName="sp2" refType="w"/>
          <dgm:constr type="t" for="ch" forName="sp2" refType="h" fact="0.5"/>
          <dgm:constr type="w" for="ch" forName="sp2" val="1"/>
          <dgm:constr type="h" for="ch" forName="sp2" val="1"/>
        </dgm:constrLst>
        <dgm:ruleLst/>
      </dgm:if>
      <dgm:else name="Name3">
        <dgm:alg type="composite"/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</dgm:constrLst>
        <dgm:ruleLst/>
      </dgm:else>
    </dgm:choose>
    <dgm:choose name="Name4">
      <dgm:if name="Name5" axis="ch" ptType="node" func="cnt" op="equ" val="2">
        <dgm:layoutNode name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ibTrans" styleLbl="bgShp">
          <dgm:choose name="Name6">
            <dgm:if name="Name7" func="var" arg="dir" op="equ" val="norm">
              <dgm:alg type="conn">
                <dgm:param type="connRout" val="longCurve"/>
                <dgm:param type="begPts" val="midR"/>
                <dgm:param type="endPts" val="midL"/>
                <dgm:param type="dstNode" val="node1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 fact="-1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if>
            <dgm:else name="Name8">
              <dgm:alg type="conn">
                <dgm:param type="connRout" val="longCurve"/>
                <dgm:param type="begPts" val="midL"/>
                <dgm:param type="endPts" val="midR"/>
                <dgm:param type="dstNode" val="node1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else>
          </dgm:choose>
          <dgm:ruleLst/>
        </dgm:layoutNode>
        <dgm:layoutNode name="node2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p1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sp2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if>
      <dgm:else name="Name9">
        <dgm:layoutNode name="cycle">
          <dgm:choose name="Name10">
            <dgm:if name="Name11" func="var" arg="dir" op="equ" val="norm">
              <dgm:alg type="cycle">
                <dgm:param type="stAng" val="0"/>
                <dgm:param type="spanAng" val="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 fact="-1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if>
            <dgm:else name="Name12">
              <dgm:alg type="cycle">
                <dgm:param type="stAng" val="0"/>
                <dgm:param type="spanAng" val="-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else>
          </dgm:choose>
          <dgm:ruleLst/>
          <dgm:forEach name="nodesFirstNodeForEach" axis="ch" ptType="node" cnt="1">
            <dgm:layoutNode name="nodeFirstNode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forEach name="sibTransForEach" axis="followSib" ptType="sibTrans" cnt="1">
              <dgm:layoutNode name="sibTransFirstNode" styleLbl="bgShp">
                <dgm:choose name="Name13">
                  <dgm:if name="Name14" func="var" arg="dir" op="equ" val="norm">
                    <dgm:alg type="conn">
                      <dgm:param type="connRout" val="longCurve"/>
                      <dgm:param type="begPts" val="midR"/>
                      <dgm:param type="endPts" val="midL"/>
                      <dgm:param type="dstNode" val="nodeFirstNode"/>
                    </dgm:alg>
                  </dgm:if>
                  <dgm:else name="Name15">
                    <dgm:alg type="conn">
                      <dgm:param type="connRout" val="longCurve"/>
                      <dgm:param type="begPts" val="midL"/>
                      <dgm:param type="endPts" val="midR"/>
                      <dgm:param type="dstNode" val="nodeFirstNode"/>
                    </dgm:alg>
                  </dgm:else>
                </dgm:choose>
                <dgm:shape xmlns:r="http://schemas.openxmlformats.org/officeDocument/2006/relationships" type="conn" r:blip="" zOrderOff="-2">
                  <dgm:adjLst/>
                </dgm:shape>
                <dgm:presOf axis="self"/>
                <dgm:choose name="Name16">
                  <dgm:if name="Name17" axis="par ch" ptType="doc node" func="cnt" op="equ" val="3">
                    <dgm:constrLst>
                      <dgm:constr type="userA"/>
                      <dgm:constr type="diam" refType="userA" fact="1.01"/>
                      <dgm:constr type="begPad" refType="connDist" fact="-0.2"/>
                      <dgm:constr type="endPad" refType="connDist" fact="0.05"/>
                    </dgm:constrLst>
                  </dgm:if>
                  <dgm:if name="Name18" axis="par ch" ptType="doc node" func="cnt" op="equ" val="4">
                    <dgm:constrLst>
                      <dgm:constr type="userA"/>
                      <dgm:constr type="diam" refType="userA" fact="1.26"/>
                      <dgm:constr type="begPad" refType="connDist" fact="-0.2"/>
                      <dgm:constr type="endPad" refType="connDist" fact="0.05"/>
                    </dgm:constrLst>
                  </dgm:if>
                  <dgm:if name="Name19" axis="par ch" ptType="doc node" func="cnt" op="equ" val="5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if>
                  <dgm:if name="Name20" axis="par ch" ptType="doc node" func="cnt" op="equ" val="6">
                    <dgm:constrLst>
                      <dgm:constr type="userA"/>
                      <dgm:constr type="diam" refType="userA" fact="1.1"/>
                      <dgm:constr type="begPad" refType="connDist" fact="-0.2"/>
                      <dgm:constr type="endPad" refType="connDist" fact="0.05"/>
                    </dgm:constrLst>
                  </dgm:if>
                  <dgm:else name="Name21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else>
                </dgm:choose>
                <dgm:ruleLst/>
              </dgm:layoutNode>
            </dgm:forEach>
          </dgm:forEach>
          <dgm:forEach name="followingNodesForEach" axis="ch" ptType="node" st="2">
            <dgm:layoutNode name="nodeFollowingNodes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forEach>
        </dgm:layoutNode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hlavičku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k-SK"/>
          </a:p>
        </p:txBody>
      </p:sp>
      <p:sp>
        <p:nvSpPr>
          <p:cNvPr id="3" name="Zástupný objekt pre dá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97078BF-9012-4C15-BF6C-666D66D1E789}" type="datetimeFigureOut">
              <a:rPr lang="sk-SK" smtClean="0"/>
              <a:t>07.10.2022</a:t>
            </a:fld>
            <a:endParaRPr lang="sk-SK"/>
          </a:p>
        </p:txBody>
      </p:sp>
      <p:sp>
        <p:nvSpPr>
          <p:cNvPr id="4" name="Zástupný objekt pre obrázok snímky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k-SK"/>
          </a:p>
        </p:txBody>
      </p:sp>
      <p:sp>
        <p:nvSpPr>
          <p:cNvPr id="5" name="Zástupný objekt pre poznámky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k-SK" smtClean="0"/>
              <a:t>Upraviť štýly predlohy textu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6" name="Zástupný objekt pre pätu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k-SK"/>
          </a:p>
        </p:txBody>
      </p:sp>
      <p:sp>
        <p:nvSpPr>
          <p:cNvPr id="7" name="Zástupný objekt pre číslo snímky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1446EB3-A8EF-45F0-9D3A-EAC591878C37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2631669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obrázok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objekt pre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k-SK" dirty="0"/>
          </a:p>
        </p:txBody>
      </p:sp>
      <p:sp>
        <p:nvSpPr>
          <p:cNvPr id="4" name="Zástupný objekt pre číslo snímky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446EB3-A8EF-45F0-9D3A-EAC591878C37}" type="slidenum">
              <a:rPr lang="sk-SK" smtClean="0"/>
              <a:t>3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72138440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obrázok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objekt pre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k-SK" dirty="0" smtClean="0"/>
              <a:t>Kapitoly</a:t>
            </a:r>
            <a:r>
              <a:rPr lang="sk-SK" baseline="0" dirty="0" smtClean="0"/>
              <a:t> v Príručke: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sk-SK" baseline="0" dirty="0" smtClean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sk-SK" b="1" dirty="0" smtClean="0"/>
              <a:t>Normalizačné organizácie</a:t>
            </a:r>
            <a:endParaRPr lang="sk-SK" b="1" dirty="0"/>
          </a:p>
        </p:txBody>
      </p:sp>
      <p:sp>
        <p:nvSpPr>
          <p:cNvPr id="4" name="Zástupný objekt pre číslo snímky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446EB3-A8EF-45F0-9D3A-EAC591878C37}" type="slidenum">
              <a:rPr lang="sk-SK" smtClean="0"/>
              <a:t>13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88635913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obrázok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objekt pre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k-SK" dirty="0" smtClean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k-SK" dirty="0" smtClean="0"/>
              <a:t>Kapitoly</a:t>
            </a:r>
            <a:r>
              <a:rPr lang="sk-SK" baseline="0" dirty="0" smtClean="0"/>
              <a:t> v Príručke: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sk-SK" baseline="0" dirty="0" smtClean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sk-SK" b="1" dirty="0" smtClean="0"/>
              <a:t>Normalizačné organizácie</a:t>
            </a:r>
          </a:p>
          <a:p>
            <a:endParaRPr lang="sk-SK" dirty="0"/>
          </a:p>
        </p:txBody>
      </p:sp>
      <p:sp>
        <p:nvSpPr>
          <p:cNvPr id="4" name="Zástupný objekt pre číslo snímky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446EB3-A8EF-45F0-9D3A-EAC591878C37}" type="slidenum">
              <a:rPr lang="sk-SK" smtClean="0"/>
              <a:t>14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55492201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obrázok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objekt pre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k-SK" dirty="0" smtClean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k-SK" dirty="0" smtClean="0"/>
              <a:t>Kapitoly</a:t>
            </a:r>
            <a:r>
              <a:rPr lang="sk-SK" baseline="0" dirty="0" smtClean="0"/>
              <a:t> v Príručke: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sk-SK" baseline="0" dirty="0" smtClean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sk-SK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Vzťahy medzi európskymi normalizačnými organizáciami a medzinárodnými normalizačnými orgánmi</a:t>
            </a:r>
          </a:p>
          <a:p>
            <a:endParaRPr lang="sk-SK" dirty="0"/>
          </a:p>
        </p:txBody>
      </p:sp>
      <p:sp>
        <p:nvSpPr>
          <p:cNvPr id="4" name="Zástupný objekt pre číslo snímky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446EB3-A8EF-45F0-9D3A-EAC591878C37}" type="slidenum">
              <a:rPr lang="sk-SK" smtClean="0"/>
              <a:t>15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78178670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obrázok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objekt pre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k-SK" dirty="0" smtClean="0"/>
              <a:t>Ukážka</a:t>
            </a:r>
            <a:r>
              <a:rPr lang="sk-SK" baseline="0" dirty="0" smtClean="0"/>
              <a:t> vyhľadávania príslušných sektorov a technických komisií (TC) pre príslušný študijný odbor.</a:t>
            </a:r>
          </a:p>
          <a:p>
            <a:endParaRPr lang="sk-SK" baseline="0" dirty="0" smtClean="0"/>
          </a:p>
          <a:p>
            <a:r>
              <a:rPr lang="sk-SK" baseline="0" dirty="0" smtClean="0"/>
              <a:t>Ukážka vyhľadávania noriem v etape verejného prerokovania priamo na stránkach CEN, CENELEC, ISO, IEC (len pre príslušný študijný odbor)</a:t>
            </a:r>
            <a:endParaRPr lang="sk-SK" dirty="0"/>
          </a:p>
        </p:txBody>
      </p:sp>
      <p:sp>
        <p:nvSpPr>
          <p:cNvPr id="4" name="Zástupný objekt pre číslo snímky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446EB3-A8EF-45F0-9D3A-EAC591878C37}" type="slidenum">
              <a:rPr lang="sk-SK" smtClean="0"/>
              <a:t>19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5685244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obrázok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objekt pre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k-SK" dirty="0" smtClean="0"/>
              <a:t>Kapitoly</a:t>
            </a:r>
            <a:r>
              <a:rPr lang="sk-SK" baseline="0" dirty="0" smtClean="0"/>
              <a:t> v Príručke: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sk-SK" baseline="0" dirty="0" smtClean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sk-SK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Publikácie CEN a/alebo CENELEC</a:t>
            </a:r>
          </a:p>
          <a:p>
            <a:endParaRPr lang="sk-SK" dirty="0"/>
          </a:p>
        </p:txBody>
      </p:sp>
      <p:sp>
        <p:nvSpPr>
          <p:cNvPr id="4" name="Zástupný objekt pre číslo snímky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446EB3-A8EF-45F0-9D3A-EAC591878C37}" type="slidenum">
              <a:rPr lang="sk-SK" smtClean="0"/>
              <a:t>20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07367678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obrázok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objekt pre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k-SK" dirty="0" smtClean="0"/>
              <a:t>Kapitoly</a:t>
            </a:r>
            <a:r>
              <a:rPr lang="sk-SK" baseline="0" dirty="0" smtClean="0"/>
              <a:t> v Príručke: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sk-SK" baseline="0" dirty="0" smtClean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sk-SK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Vypracovanie publikácií CEN a/alebo CENELEC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sk-SK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Vypracovanie európskej normy (EN)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sk-SK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Rozhodovanie a hlasovanie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sk-SK" sz="1200" b="1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sk-SK" dirty="0"/>
          </a:p>
        </p:txBody>
      </p:sp>
      <p:sp>
        <p:nvSpPr>
          <p:cNvPr id="4" name="Zástupný objekt pre číslo snímky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446EB3-A8EF-45F0-9D3A-EAC591878C37}" type="slidenum">
              <a:rPr lang="sk-SK" smtClean="0"/>
              <a:t>21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51086252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obrázok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objekt pre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k-SK" dirty="0" smtClean="0"/>
              <a:t>Kapitoly</a:t>
            </a:r>
            <a:r>
              <a:rPr lang="sk-SK" baseline="0" dirty="0" smtClean="0"/>
              <a:t> v Príručke: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sk-SK" baseline="0" dirty="0" smtClean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sk-SK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Účasť technickej verejnosti na tvorbe technických noriem</a:t>
            </a:r>
          </a:p>
          <a:p>
            <a:endParaRPr lang="sk-SK" dirty="0"/>
          </a:p>
        </p:txBody>
      </p:sp>
      <p:sp>
        <p:nvSpPr>
          <p:cNvPr id="4" name="Zástupný objekt pre číslo snímky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446EB3-A8EF-45F0-9D3A-EAC591878C37}" type="slidenum">
              <a:rPr lang="sk-SK" smtClean="0"/>
              <a:t>24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0700341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obrázok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objekt pre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k-SK" dirty="0" smtClean="0"/>
              <a:t>Kapitoly</a:t>
            </a:r>
            <a:r>
              <a:rPr lang="sk-SK" baseline="0" dirty="0" smtClean="0"/>
              <a:t> v Príručke: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sk-SK" baseline="0" dirty="0" smtClean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sk-SK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Technická normalizácia na národnej úrovni</a:t>
            </a:r>
            <a:endParaRPr lang="sk-SK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sk-SK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Národné technické komisie  (TK)</a:t>
            </a:r>
          </a:p>
          <a:p>
            <a:endParaRPr lang="sk-SK" dirty="0"/>
          </a:p>
        </p:txBody>
      </p:sp>
      <p:sp>
        <p:nvSpPr>
          <p:cNvPr id="4" name="Zástupný objekt pre číslo snímky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446EB3-A8EF-45F0-9D3A-EAC591878C37}" type="slidenum">
              <a:rPr lang="sk-SK" smtClean="0"/>
              <a:t>25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22615535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obrázok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objekt pre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/>
            <a:r>
              <a:rPr lang="sk-SK" dirty="0" smtClean="0">
                <a:effectLst/>
              </a:rPr>
              <a:t>Používanie zavedenej terminológie pri riešení nových úloh v technickej normalizácii pomôže zabezpečiť terminologickú správnosť a jednotnosť v jednotlivých oblastiach technickej normalizácie a udržiavať a ďalej rozvíjať terminológiu v slovenskom jazyku tak, aby bola jednotná a stále aktuálna.</a:t>
            </a:r>
          </a:p>
          <a:p>
            <a:pPr algn="just"/>
            <a:endParaRPr lang="sk-SK" dirty="0" smtClean="0">
              <a:effectLst/>
            </a:endParaRPr>
          </a:p>
          <a:p>
            <a:pPr algn="just"/>
            <a:r>
              <a:rPr lang="sk-SK" dirty="0" smtClean="0">
                <a:effectLst/>
              </a:rPr>
              <a:t>Pri účasti na zasadnutiach európskych a/alebo medzinárodných technických komisií alebo subkomisií či v pracovných skupinách, kde je pracovným jazykom angličtina, experti budú poznať zavedenú terminológiu v príslušnej oblasti.</a:t>
            </a:r>
          </a:p>
          <a:p>
            <a:endParaRPr lang="sk-SK" dirty="0"/>
          </a:p>
        </p:txBody>
      </p:sp>
      <p:sp>
        <p:nvSpPr>
          <p:cNvPr id="4" name="Zástupný objekt pre číslo snímky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446EB3-A8EF-45F0-9D3A-EAC591878C37}" type="slidenum">
              <a:rPr lang="sk-SK" smtClean="0"/>
              <a:t>27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73412324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obrázok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objekt pre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k-SK" dirty="0"/>
          </a:p>
        </p:txBody>
      </p:sp>
      <p:sp>
        <p:nvSpPr>
          <p:cNvPr id="4" name="Zástupný objekt pre číslo snímky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446EB3-A8EF-45F0-9D3A-EAC591878C37}" type="slidenum">
              <a:rPr lang="sk-SK" smtClean="0"/>
              <a:t>28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26580696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obrázok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objekt pre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k-SK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Európsky parlament (EP) schválil</a:t>
            </a:r>
            <a:r>
              <a:rPr lang="sk-SK" sz="1200" b="0" i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spoločný typ nabíjačky s koncovkou USB Typ C  pre všetky  mobilné telefóny, tablety, digitálne fotoaparáty, slúchadlá, prenosné reproduktory a herné konzoly. Do konca roka 2024 budú musieť byť tieto elektronické prístroje vybavené nabíjacím USB portom typu C. Na jar 2026 sa začne táto povinnosť vzťahovať aj na všetky notebooky. </a:t>
            </a:r>
            <a:r>
              <a:rPr lang="sk-SK" b="0" i="0" dirty="0" smtClean="0"/>
              <a:t>Spotrebitelia už nebudú pri každej kúpe nového zariadenia potrebovať inú nabíjačku, pretože celú škálu malých a stredne veľkých prenosných elektronických zariadení budú môcť nabíjať rovnakou nabíjačkou.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k-SK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Technológia USB typu C, ktorá sa používa na celom svete, bola prijatá na medzinárodnej normalizačnej úrovni a prevzatá do európskeho systému Európskym výborom pre normalizáciu v elektrotechnike (CENELEC) v rámci európskej normy EN IEC </a:t>
            </a:r>
            <a:r>
              <a:rPr lang="sk-SK" sz="1200" b="1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62680-1-3:2021 </a:t>
            </a:r>
            <a:r>
              <a:rPr lang="sk-SK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„</a:t>
            </a:r>
            <a:r>
              <a:rPr lang="sk-SK" sz="1200" b="1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Rozhrania univerzálnej sériovej zbernice pre dáta a napájanie. Časť 1-3: Spoločné súčasti. Špecifikácia USB kábla a konektora typu C®</a:t>
            </a:r>
            <a:r>
              <a:rPr lang="sk-SK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“.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sk-SK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sk-SK" sz="1200" b="0" i="0" kern="1200" baseline="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k-SK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Je teda nutné zaviesť v smernici 2014/53/EÚ príslušné požiadavky, ktoré sa týkajú komunikačných protokolov nabíjania a nabíjacích rozhraní, t. j. nabíjacieho portu, určitých kategórií alebo tried rádiových zariadení, ako aj informácií o charakteristikách nabíjania týchto kategórií alebo tried rádiových zariadení.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sk-SK" sz="1200" b="0" i="0" kern="1200" baseline="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k-SK" sz="1200" b="0" i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EK (v súlade s článkom 10 ods. 1 nariadenia (EÚ) č. 1025/2012) požiada po nadobudnutí účinnosti smernice 2014/53/EÚ jednu alebo  viaceré európske normalizačné organizácie, aby vypracovali harmonizované normy, ktorými sa stanovia </a:t>
            </a:r>
            <a:r>
              <a:rPr lang="sk-SK" sz="1200" b="1" i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technické špecifikácie nabíjacieho portu a komunikačného protokolu nabíjania pre rádiové zariadenia, ktoré možno nabíjať iným spôsobom ako cez kábel. 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sk-SK" sz="1200" b="0" i="0" kern="1200" baseline="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sk-SK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algn="just"/>
            <a:endParaRPr lang="sk-SK" b="0" i="0" dirty="0"/>
          </a:p>
        </p:txBody>
      </p:sp>
      <p:sp>
        <p:nvSpPr>
          <p:cNvPr id="4" name="Zástupný objekt pre číslo snímky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446EB3-A8EF-45F0-9D3A-EAC591878C37}" type="slidenum">
              <a:rPr lang="sk-SK" smtClean="0"/>
              <a:t>4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31955747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obrázok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objekt pre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k-SK" dirty="0" smtClean="0"/>
              <a:t>Kolovanie materiálov</a:t>
            </a:r>
            <a:endParaRPr lang="sk-SK" dirty="0"/>
          </a:p>
        </p:txBody>
      </p:sp>
      <p:sp>
        <p:nvSpPr>
          <p:cNvPr id="4" name="Zástupný objekt pre číslo snímky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446EB3-A8EF-45F0-9D3A-EAC591878C37}" type="slidenum">
              <a:rPr lang="sk-SK" smtClean="0"/>
              <a:t>5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84830308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obrázok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objekt pre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k-SK" dirty="0" smtClean="0"/>
              <a:t>Kapitoly v Príručke:</a:t>
            </a:r>
          </a:p>
          <a:p>
            <a:endParaRPr lang="sk-SK" dirty="0" smtClean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sk-SK" b="1" dirty="0" smtClean="0"/>
              <a:t>Čo</a:t>
            </a:r>
            <a:r>
              <a:rPr lang="sk-SK" b="1" baseline="0" dirty="0" smtClean="0"/>
              <a:t> je technická norma?</a:t>
            </a:r>
            <a:endParaRPr lang="sk-SK" b="1" dirty="0"/>
          </a:p>
        </p:txBody>
      </p:sp>
      <p:sp>
        <p:nvSpPr>
          <p:cNvPr id="4" name="Zástupný objekt pre číslo snímky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446EB3-A8EF-45F0-9D3A-EAC591878C37}" type="slidenum">
              <a:rPr lang="sk-SK" smtClean="0"/>
              <a:t>6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04917834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obrázok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objekt pre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k-SK" dirty="0" smtClean="0"/>
              <a:t>Kapitoly</a:t>
            </a:r>
            <a:r>
              <a:rPr lang="sk-SK" baseline="0" dirty="0" smtClean="0"/>
              <a:t> v Príručke:</a:t>
            </a:r>
          </a:p>
          <a:p>
            <a:endParaRPr lang="sk-SK" baseline="0" dirty="0" smtClean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sk-SK" b="1" baseline="0" dirty="0" smtClean="0"/>
              <a:t>Pohľad 3, Prečo je výhodné používať technické normy?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sk-SK" b="1" baseline="0" dirty="0" smtClean="0"/>
              <a:t>Dôvody prečo je výhodné používať technické normy a zapojiť sa do procesu technickej normalizácie</a:t>
            </a:r>
          </a:p>
          <a:p>
            <a:endParaRPr lang="sk-SK" baseline="0" dirty="0" smtClean="0"/>
          </a:p>
          <a:p>
            <a:endParaRPr lang="sk-SK" dirty="0"/>
          </a:p>
        </p:txBody>
      </p:sp>
      <p:sp>
        <p:nvSpPr>
          <p:cNvPr id="4" name="Zástupný objekt pre číslo snímky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446EB3-A8EF-45F0-9D3A-EAC591878C37}" type="slidenum">
              <a:rPr lang="sk-SK" smtClean="0"/>
              <a:t>8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06213029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obrázok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objekt pre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k-SK" dirty="0" smtClean="0"/>
              <a:t>Kapitoly</a:t>
            </a:r>
            <a:r>
              <a:rPr lang="sk-SK" baseline="0" dirty="0" smtClean="0"/>
              <a:t> v Príručke: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sk-SK" baseline="0" dirty="0" smtClean="0"/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sk-SK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Dosiahnutie súladu s technickými</a:t>
            </a:r>
            <a:r>
              <a:rPr lang="sk-SK" sz="1200" b="1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normami</a:t>
            </a:r>
            <a:endParaRPr lang="sk-SK" sz="1200" b="1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endParaRPr lang="sk-SK" dirty="0"/>
          </a:p>
        </p:txBody>
      </p:sp>
      <p:sp>
        <p:nvSpPr>
          <p:cNvPr id="4" name="Zástupný objekt pre číslo snímky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446EB3-A8EF-45F0-9D3A-EAC591878C37}" type="slidenum">
              <a:rPr lang="sk-SK" smtClean="0"/>
              <a:t>9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32914434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obrázok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objekt pre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k-SK" dirty="0" smtClean="0"/>
              <a:t>Kapitoly</a:t>
            </a:r>
            <a:r>
              <a:rPr lang="sk-SK" baseline="0" dirty="0" smtClean="0"/>
              <a:t> v Príručke: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sk-SK" baseline="0" dirty="0" smtClean="0"/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sk-SK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Dosiahnutie súladu s technickými</a:t>
            </a:r>
            <a:r>
              <a:rPr lang="sk-SK" sz="1200" b="1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normami</a:t>
            </a:r>
            <a:endParaRPr lang="sk-SK" sz="1200" b="1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sk-SK" dirty="0"/>
          </a:p>
        </p:txBody>
      </p:sp>
      <p:sp>
        <p:nvSpPr>
          <p:cNvPr id="4" name="Zástupný objekt pre číslo snímky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446EB3-A8EF-45F0-9D3A-EAC591878C37}" type="slidenum">
              <a:rPr lang="sk-SK" smtClean="0"/>
              <a:t>10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96401722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obrázok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objekt pre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k-SK" dirty="0" smtClean="0"/>
              <a:t>Kapitoly</a:t>
            </a:r>
            <a:r>
              <a:rPr lang="sk-SK" baseline="0" dirty="0" smtClean="0"/>
              <a:t> v Príručke: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sk-SK" baseline="0" dirty="0" smtClean="0"/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sk-SK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Dosiahnutie súladu s technickými</a:t>
            </a:r>
            <a:r>
              <a:rPr lang="sk-SK" sz="1200" b="1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normami</a:t>
            </a:r>
            <a:endParaRPr lang="sk-SK" sz="1200" b="1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sk-SK" dirty="0"/>
          </a:p>
        </p:txBody>
      </p:sp>
      <p:sp>
        <p:nvSpPr>
          <p:cNvPr id="4" name="Zástupný objekt pre číslo snímky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446EB3-A8EF-45F0-9D3A-EAC591878C37}" type="slidenum">
              <a:rPr lang="sk-SK" smtClean="0"/>
              <a:t>11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44785331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obrázok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objekt pre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k-SK" dirty="0" smtClean="0"/>
              <a:t>Kapitoly</a:t>
            </a:r>
            <a:r>
              <a:rPr lang="sk-SK" baseline="0" dirty="0" smtClean="0"/>
              <a:t> v Príručke: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sk-SK" baseline="0" dirty="0" smtClean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sk-SK" b="1" dirty="0" smtClean="0"/>
              <a:t>Normalizačné organizácie</a:t>
            </a:r>
            <a:endParaRPr lang="sk-SK" b="1" dirty="0"/>
          </a:p>
        </p:txBody>
      </p:sp>
      <p:sp>
        <p:nvSpPr>
          <p:cNvPr id="4" name="Zástupný objekt pre číslo snímky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446EB3-A8EF-45F0-9D3A-EAC591878C37}" type="slidenum">
              <a:rPr lang="sk-SK" smtClean="0"/>
              <a:t>12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10983427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á sním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k-SK" smtClean="0"/>
              <a:t>Kliknite sem a upravte štýl predlohy podnadpisov.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C3CE75-1408-441B-8BCC-AB6F543FA2DD}" type="datetimeFigureOut">
              <a:rPr lang="sk-SK"/>
              <a:pPr>
                <a:defRPr/>
              </a:pPr>
              <a:t>07.10.2022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10487F-FE1B-4DDC-B986-A50682717B87}" type="slidenum">
              <a:rPr lang="sk-SK"/>
              <a:pPr>
                <a:defRPr/>
              </a:pPr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z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2F1B4A-FEE5-491E-B1F4-B933FC1763C4}" type="datetimeFigureOut">
              <a:rPr lang="sk-SK"/>
              <a:pPr>
                <a:defRPr/>
              </a:pPr>
              <a:t>07.10.2022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CD10B1-140A-4B3E-BA2D-B3F4DA75C030}" type="slidenum">
              <a:rPr lang="sk-SK"/>
              <a:pPr>
                <a:defRPr/>
              </a:pPr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Z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496418-4F33-481A-B6A8-A9CC312FFCAC}" type="datetimeFigureOut">
              <a:rPr lang="sk-SK"/>
              <a:pPr>
                <a:defRPr/>
              </a:pPr>
              <a:t>07.10.2022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D1F75E-9954-462E-987A-566725B634B4}" type="slidenum">
              <a:rPr lang="sk-SK"/>
              <a:pPr>
                <a:defRPr/>
              </a:pPr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8E63E0-7B19-40D8-B155-777DD0FA3B32}" type="datetimeFigureOut">
              <a:rPr lang="sk-SK"/>
              <a:pPr>
                <a:defRPr/>
              </a:pPr>
              <a:t>07.10.2022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9B74FF-3AA2-4447-8E2E-96B68826F2F1}" type="slidenum">
              <a:rPr lang="sk-SK"/>
              <a:pPr>
                <a:defRPr/>
              </a:pPr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Hlavička sekc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D46D05-5A2A-40BC-8712-A6931B1FFD75}" type="datetimeFigureOut">
              <a:rPr lang="sk-SK"/>
              <a:pPr>
                <a:defRPr/>
              </a:pPr>
              <a:t>07.10.2022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D1F249-6CEC-497A-BF19-7DF881673E46}" type="slidenum">
              <a:rPr lang="sk-SK"/>
              <a:pPr>
                <a:defRPr/>
              </a:pPr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obsah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5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A5AB53-A1DE-4C78-80FA-69B071B76BE6}" type="datetimeFigureOut">
              <a:rPr lang="sk-SK"/>
              <a:pPr>
                <a:defRPr/>
              </a:pPr>
              <a:t>07.10.2022</a:t>
            </a:fld>
            <a:endParaRPr lang="sk-SK"/>
          </a:p>
        </p:txBody>
      </p:sp>
      <p:sp>
        <p:nvSpPr>
          <p:cNvPr id="6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7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A453E0-E9B2-49A8-832A-734261FF82B4}" type="slidenum">
              <a:rPr lang="sk-SK"/>
              <a:pPr>
                <a:defRPr/>
              </a:pPr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4" name="Zástupný symbol obsah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5" name="Zástupný symbol tex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6" name="Zástupný symbol obsah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7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1BA240-DAE0-4610-976A-008999061E78}" type="datetimeFigureOut">
              <a:rPr lang="sk-SK"/>
              <a:pPr>
                <a:defRPr/>
              </a:pPr>
              <a:t>07.10.2022</a:t>
            </a:fld>
            <a:endParaRPr lang="sk-SK"/>
          </a:p>
        </p:txBody>
      </p:sp>
      <p:sp>
        <p:nvSpPr>
          <p:cNvPr id="8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9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31C571-26AC-48A5-B8FE-4AD8FA329E55}" type="slidenum">
              <a:rPr lang="sk-SK"/>
              <a:pPr>
                <a:defRPr/>
              </a:pPr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en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71BE06-5CC0-4D9B-A4F4-493F6906B5EE}" type="datetimeFigureOut">
              <a:rPr lang="sk-SK"/>
              <a:pPr>
                <a:defRPr/>
              </a:pPr>
              <a:t>07.10.2022</a:t>
            </a:fld>
            <a:endParaRPr lang="sk-SK"/>
          </a:p>
        </p:txBody>
      </p:sp>
      <p:sp>
        <p:nvSpPr>
          <p:cNvPr id="4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5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7A4D89-28A3-4677-99C8-FCA28A9FC2B6}" type="slidenum">
              <a:rPr lang="sk-SK"/>
              <a:pPr>
                <a:defRPr/>
              </a:pPr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F95083-C56C-45D7-8C2C-9C15532E3BD4}" type="datetimeFigureOut">
              <a:rPr lang="sk-SK"/>
              <a:pPr>
                <a:defRPr/>
              </a:pPr>
              <a:t>07.10.2022</a:t>
            </a:fld>
            <a:endParaRPr lang="sk-SK"/>
          </a:p>
        </p:txBody>
      </p:sp>
      <p:sp>
        <p:nvSpPr>
          <p:cNvPr id="3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4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445E4A-FC1E-49AA-AB45-8887E7ADAB2E}" type="slidenum">
              <a:rPr lang="sk-SK"/>
              <a:pPr>
                <a:defRPr/>
              </a:pPr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5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7BEBDD-B30B-4256-B0D1-FF727CFC503E}" type="datetimeFigureOut">
              <a:rPr lang="sk-SK"/>
              <a:pPr>
                <a:defRPr/>
              </a:pPr>
              <a:t>07.10.2022</a:t>
            </a:fld>
            <a:endParaRPr lang="sk-SK"/>
          </a:p>
        </p:txBody>
      </p:sp>
      <p:sp>
        <p:nvSpPr>
          <p:cNvPr id="6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7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AAED57-00A0-40A2-B61C-F4F77D9DA07D}" type="slidenum">
              <a:rPr lang="sk-SK"/>
              <a:pPr>
                <a:defRPr/>
              </a:pPr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obrázka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sk-SK" noProof="0" smtClean="0"/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5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AC528C-8D6F-48DF-9E2B-F06065B3BA7F}" type="datetimeFigureOut">
              <a:rPr lang="sk-SK"/>
              <a:pPr>
                <a:defRPr/>
              </a:pPr>
              <a:t>07.10.2022</a:t>
            </a:fld>
            <a:endParaRPr lang="sk-SK"/>
          </a:p>
        </p:txBody>
      </p:sp>
      <p:sp>
        <p:nvSpPr>
          <p:cNvPr id="6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7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918121-B2C4-445B-99A7-F314E9961004}" type="slidenum">
              <a:rPr lang="sk-SK"/>
              <a:pPr>
                <a:defRPr/>
              </a:pPr>
              <a:t>‹#›</a:t>
            </a:fld>
            <a:endParaRPr lang="sk-SK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Zástupný symbol nadpisu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sk-SK" smtClean="0"/>
              <a:t>Kliknite sem a upravte štýl predlohy nadpisov.</a:t>
            </a:r>
          </a:p>
        </p:txBody>
      </p:sp>
      <p:sp>
        <p:nvSpPr>
          <p:cNvPr id="1027" name="Zástupný symbol textu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6F5690CC-78FB-41AF-9271-3AEB3F1E0179}" type="datetimeFigureOut">
              <a:rPr lang="sk-SK"/>
              <a:pPr>
                <a:defRPr/>
              </a:pPr>
              <a:t>07.10.2022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580AAB80-3FC8-4250-95C4-678779125B49}" type="slidenum">
              <a:rPr lang="sk-SK"/>
              <a:pPr>
                <a:defRPr/>
              </a:pPr>
              <a:t>‹#›</a:t>
            </a:fld>
            <a:endParaRPr lang="sk-SK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k-S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18" Type="http://schemas.openxmlformats.org/officeDocument/2006/relationships/image" Target="../media/image14.svg"/><Relationship Id="rId26" Type="http://schemas.openxmlformats.org/officeDocument/2006/relationships/image" Target="../media/image32.jpeg"/><Relationship Id="rId3" Type="http://schemas.openxmlformats.org/officeDocument/2006/relationships/image" Target="../media/image5.jpeg"/><Relationship Id="rId21" Type="http://schemas.openxmlformats.org/officeDocument/2006/relationships/image" Target="../media/image28.jpeg"/><Relationship Id="rId7" Type="http://schemas.openxmlformats.org/officeDocument/2006/relationships/image" Target="../media/image10.svg"/><Relationship Id="rId12" Type="http://schemas.openxmlformats.org/officeDocument/2006/relationships/image" Target="../media/image23.png"/><Relationship Id="rId17" Type="http://schemas.openxmlformats.org/officeDocument/2006/relationships/image" Target="../media/image25.png"/><Relationship Id="rId25" Type="http://schemas.openxmlformats.org/officeDocument/2006/relationships/image" Target="../media/image31.jpeg"/><Relationship Id="rId2" Type="http://schemas.openxmlformats.org/officeDocument/2006/relationships/notesSlide" Target="../notesSlides/notesSlide9.xml"/><Relationship Id="rId16" Type="http://schemas.openxmlformats.org/officeDocument/2006/relationships/image" Target="../media/image24.png"/><Relationship Id="rId20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11" Type="http://schemas.openxmlformats.org/officeDocument/2006/relationships/image" Target="../media/image18.png"/><Relationship Id="rId24" Type="http://schemas.openxmlformats.org/officeDocument/2006/relationships/image" Target="../media/image30.jfif"/><Relationship Id="rId5" Type="http://schemas.openxmlformats.org/officeDocument/2006/relationships/image" Target="../media/image21.png"/><Relationship Id="rId15" Type="http://schemas.openxmlformats.org/officeDocument/2006/relationships/image" Target="../media/image18.svg"/><Relationship Id="rId23" Type="http://schemas.openxmlformats.org/officeDocument/2006/relationships/image" Target="../media/image8.svg"/><Relationship Id="rId10" Type="http://schemas.openxmlformats.org/officeDocument/2006/relationships/image" Target="../media/image17.png"/><Relationship Id="rId19" Type="http://schemas.openxmlformats.org/officeDocument/2006/relationships/image" Target="../media/image26.png"/><Relationship Id="rId4" Type="http://schemas.openxmlformats.org/officeDocument/2006/relationships/image" Target="../media/image6.jpeg"/><Relationship Id="rId9" Type="http://schemas.openxmlformats.org/officeDocument/2006/relationships/image" Target="../media/image12.svg"/><Relationship Id="rId22" Type="http://schemas.openxmlformats.org/officeDocument/2006/relationships/image" Target="../media/image29.png"/><Relationship Id="rId27" Type="http://schemas.openxmlformats.org/officeDocument/2006/relationships/image" Target="../media/image3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6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7" Type="http://schemas.openxmlformats.org/officeDocument/2006/relationships/image" Target="../media/image28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6.jpe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5.jpeg"/><Relationship Id="rId7" Type="http://schemas.openxmlformats.org/officeDocument/2006/relationships/image" Target="../media/image17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png"/><Relationship Id="rId5" Type="http://schemas.openxmlformats.org/officeDocument/2006/relationships/image" Target="../media/image27.png"/><Relationship Id="rId4" Type="http://schemas.openxmlformats.org/officeDocument/2006/relationships/image" Target="../media/image6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7" Type="http://schemas.openxmlformats.org/officeDocument/2006/relationships/image" Target="NULL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3" Type="http://schemas.openxmlformats.org/officeDocument/2006/relationships/image" Target="../media/image19.png"/><Relationship Id="rId7" Type="http://schemas.openxmlformats.org/officeDocument/2006/relationships/image" Target="NULL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6.jpeg"/><Relationship Id="rId7" Type="http://schemas.openxmlformats.org/officeDocument/2006/relationships/diagramColors" Target="../diagrams/colors1.xml"/><Relationship Id="rId12" Type="http://schemas.openxmlformats.org/officeDocument/2006/relationships/image" Target="../media/image18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1.xml"/><Relationship Id="rId11" Type="http://schemas.openxmlformats.org/officeDocument/2006/relationships/image" Target="../media/image17.png"/><Relationship Id="rId5" Type="http://schemas.openxmlformats.org/officeDocument/2006/relationships/diagramLayout" Target="../diagrams/layout1.xml"/><Relationship Id="rId10" Type="http://schemas.openxmlformats.org/officeDocument/2006/relationships/image" Target="../media/image27.png"/><Relationship Id="rId4" Type="http://schemas.openxmlformats.org/officeDocument/2006/relationships/diagramData" Target="../diagrams/data1.xml"/><Relationship Id="rId9" Type="http://schemas.openxmlformats.org/officeDocument/2006/relationships/image" Target="../media/image26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13" Type="http://schemas.openxmlformats.org/officeDocument/2006/relationships/hyperlink" Target="https://www.iec.ch/technical-committees-and-subcommittees#tclist" TargetMode="External"/><Relationship Id="rId3" Type="http://schemas.openxmlformats.org/officeDocument/2006/relationships/image" Target="../media/image5.jpeg"/><Relationship Id="rId7" Type="http://schemas.openxmlformats.org/officeDocument/2006/relationships/image" Target="../media/image26.png"/><Relationship Id="rId12" Type="http://schemas.openxmlformats.org/officeDocument/2006/relationships/hyperlink" Target="https://www.iso.org/technical-committees.html" TargetMode="Externa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5.emf"/><Relationship Id="rId11" Type="http://schemas.openxmlformats.org/officeDocument/2006/relationships/hyperlink" Target="https://standards.cen.eu/dyn/www/f?p=CENWEB:6:::NO" TargetMode="External"/><Relationship Id="rId5" Type="http://schemas.openxmlformats.org/officeDocument/2006/relationships/image" Target="../media/image34.emf"/><Relationship Id="rId15" Type="http://schemas.openxmlformats.org/officeDocument/2006/relationships/image" Target="../media/image18.png"/><Relationship Id="rId10" Type="http://schemas.openxmlformats.org/officeDocument/2006/relationships/hyperlink" Target="https://www.cencenelec.eu/areas-of-work/cenelec-sectors/" TargetMode="External"/><Relationship Id="rId4" Type="http://schemas.openxmlformats.org/officeDocument/2006/relationships/image" Target="../media/image6.jpeg"/><Relationship Id="rId9" Type="http://schemas.openxmlformats.org/officeDocument/2006/relationships/hyperlink" Target="https://www.cencenelec.eu/areas-of-work/cen-sectors/" TargetMode="External"/><Relationship Id="rId14" Type="http://schemas.openxmlformats.org/officeDocument/2006/relationships/image" Target="../media/image1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Relationship Id="rId9" Type="http://schemas.openxmlformats.org/officeDocument/2006/relationships/image" Target="NUL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5.jpeg"/><Relationship Id="rId7" Type="http://schemas.openxmlformats.org/officeDocument/2006/relationships/image" Target="../media/image17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6.jpe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2.xml"/><Relationship Id="rId3" Type="http://schemas.openxmlformats.org/officeDocument/2006/relationships/image" Target="../media/image5.jpeg"/><Relationship Id="rId7" Type="http://schemas.openxmlformats.org/officeDocument/2006/relationships/diagramData" Target="../diagrams/data2.xm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png"/><Relationship Id="rId11" Type="http://schemas.microsoft.com/office/2007/relationships/diagramDrawing" Target="../diagrams/drawing2.xml"/><Relationship Id="rId5" Type="http://schemas.openxmlformats.org/officeDocument/2006/relationships/image" Target="../media/image26.png"/><Relationship Id="rId10" Type="http://schemas.openxmlformats.org/officeDocument/2006/relationships/diagramColors" Target="../diagrams/colors2.xml"/><Relationship Id="rId4" Type="http://schemas.openxmlformats.org/officeDocument/2006/relationships/image" Target="../media/image6.jpeg"/><Relationship Id="rId9" Type="http://schemas.openxmlformats.org/officeDocument/2006/relationships/diagramQuickStyle" Target="../diagrams/quickStyle2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3" Type="http://schemas.openxmlformats.org/officeDocument/2006/relationships/image" Target="../media/image19.png"/><Relationship Id="rId7" Type="http://schemas.openxmlformats.org/officeDocument/2006/relationships/image" Target="NULL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3" Type="http://schemas.openxmlformats.org/officeDocument/2006/relationships/image" Target="../media/image19.png"/><Relationship Id="rId7" Type="http://schemas.openxmlformats.org/officeDocument/2006/relationships/image" Target="NULL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11" Type="http://schemas.openxmlformats.org/officeDocument/2006/relationships/image" Target="NULL"/><Relationship Id="rId5" Type="http://schemas.openxmlformats.org/officeDocument/2006/relationships/image" Target="../media/image36.png"/><Relationship Id="rId10" Type="http://schemas.openxmlformats.org/officeDocument/2006/relationships/image" Target="../media/image37.png"/><Relationship Id="rId4" Type="http://schemas.openxmlformats.org/officeDocument/2006/relationships/image" Target="../media/image6.jpeg"/><Relationship Id="rId9" Type="http://schemas.openxmlformats.org/officeDocument/2006/relationships/image" Target="NULL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jpeg"/><Relationship Id="rId13" Type="http://schemas.openxmlformats.org/officeDocument/2006/relationships/image" Target="../media/image18.png"/><Relationship Id="rId3" Type="http://schemas.openxmlformats.org/officeDocument/2006/relationships/image" Target="../media/image5.jpeg"/><Relationship Id="rId7" Type="http://schemas.openxmlformats.org/officeDocument/2006/relationships/image" Target="../media/image39.jpeg"/><Relationship Id="rId12" Type="http://schemas.openxmlformats.org/officeDocument/2006/relationships/image" Target="../media/image17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8.jpeg"/><Relationship Id="rId11" Type="http://schemas.openxmlformats.org/officeDocument/2006/relationships/image" Target="../media/image27.png"/><Relationship Id="rId5" Type="http://schemas.openxmlformats.org/officeDocument/2006/relationships/hyperlink" Target="https://www.unms.sk/?narodne_TK" TargetMode="External"/><Relationship Id="rId10" Type="http://schemas.openxmlformats.org/officeDocument/2006/relationships/image" Target="../media/image26.png"/><Relationship Id="rId4" Type="http://schemas.openxmlformats.org/officeDocument/2006/relationships/image" Target="../media/image6.jpeg"/><Relationship Id="rId9" Type="http://schemas.openxmlformats.org/officeDocument/2006/relationships/image" Target="../media/image41.emf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snk.sk/sk/" TargetMode="External"/><Relationship Id="rId3" Type="http://schemas.openxmlformats.org/officeDocument/2006/relationships/image" Target="../media/image6.jpeg"/><Relationship Id="rId7" Type="http://schemas.openxmlformats.org/officeDocument/2006/relationships/hyperlink" Target="https://www.cvtisr.sk/o-cvti-sr/zakladne-informacie.html?page_id=409" TargetMode="External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unms.sk/stranka/152/sluzby-infocentra/" TargetMode="External"/><Relationship Id="rId11" Type="http://schemas.openxmlformats.org/officeDocument/2006/relationships/hyperlink" Target="https://www.svkpo.sk/" TargetMode="External"/><Relationship Id="rId5" Type="http://schemas.openxmlformats.org/officeDocument/2006/relationships/hyperlink" Target="https://normy.unms.sk/default.aspx?page=9926a918-7782-4b05-8c51-effeed971a25" TargetMode="External"/><Relationship Id="rId10" Type="http://schemas.openxmlformats.org/officeDocument/2006/relationships/hyperlink" Target="https://www.svkk.sk/" TargetMode="External"/><Relationship Id="rId4" Type="http://schemas.openxmlformats.org/officeDocument/2006/relationships/hyperlink" Target="https://citacie.unms.sk/" TargetMode="External"/><Relationship Id="rId9" Type="http://schemas.openxmlformats.org/officeDocument/2006/relationships/hyperlink" Target="https://www.svkbb.eu/" TargetMode="External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jpeg"/><Relationship Id="rId3" Type="http://schemas.openxmlformats.org/officeDocument/2006/relationships/image" Target="../media/image5.jpeg"/><Relationship Id="rId7" Type="http://schemas.openxmlformats.org/officeDocument/2006/relationships/hyperlink" Target="https://www.electropedia.org/" TargetMode="Externa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iso.org/obp/ui" TargetMode="External"/><Relationship Id="rId5" Type="http://schemas.openxmlformats.org/officeDocument/2006/relationships/hyperlink" Target="https://www.unms.sk/terminologia/" TargetMode="External"/><Relationship Id="rId10" Type="http://schemas.openxmlformats.org/officeDocument/2006/relationships/image" Target="../media/image18.png"/><Relationship Id="rId4" Type="http://schemas.openxmlformats.org/officeDocument/2006/relationships/image" Target="../media/image6.jpeg"/><Relationship Id="rId9" Type="http://schemas.openxmlformats.org/officeDocument/2006/relationships/image" Target="../media/image17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5.jpeg"/><Relationship Id="rId7" Type="http://schemas.openxmlformats.org/officeDocument/2006/relationships/image" Target="../media/image10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jpg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7" Type="http://schemas.openxmlformats.org/officeDocument/2006/relationships/image" Target="../media/image1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7" Type="http://schemas.openxmlformats.org/officeDocument/2006/relationships/image" Target="../media/image1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6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7" Type="http://schemas.openxmlformats.org/officeDocument/2006/relationships/image" Target="NULL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svg"/><Relationship Id="rId5" Type="http://schemas.openxmlformats.org/officeDocument/2006/relationships/image" Target="../media/image20.png"/><Relationship Id="rId4" Type="http://schemas.openxmlformats.org/officeDocument/2006/relationships/image" Target="../media/image6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png"/><Relationship Id="rId4" Type="http://schemas.openxmlformats.org/officeDocument/2006/relationships/image" Target="../media/image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3" name="Zástupný objekt pre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sk-SK"/>
          </a:p>
        </p:txBody>
      </p:sp>
      <p:pic>
        <p:nvPicPr>
          <p:cNvPr id="4" name="Obrázok 3" descr="OKunms_vzor ppoint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Obrázok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7"/>
            <a:ext cx="9144000" cy="2132814"/>
          </a:xfrm>
          <a:prstGeom prst="rect">
            <a:avLst/>
          </a:prstGeom>
        </p:spPr>
      </p:pic>
      <p:sp>
        <p:nvSpPr>
          <p:cNvPr id="6" name="BlokTextu 5"/>
          <p:cNvSpPr txBox="1">
            <a:spLocks noChangeArrowheads="1"/>
          </p:cNvSpPr>
          <p:nvPr/>
        </p:nvSpPr>
        <p:spPr bwMode="auto">
          <a:xfrm>
            <a:off x="4078288" y="3096227"/>
            <a:ext cx="4608512" cy="20621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 eaLnBrk="1" hangingPunct="1"/>
            <a:r>
              <a:rPr lang="sk-SK" sz="3200" dirty="0" smtClean="0">
                <a:solidFill>
                  <a:srgbClr val="1E4E9D"/>
                </a:solidFill>
                <a:latin typeface="Calibri" panose="020F0502020204030204" pitchFamily="34" charset="0"/>
              </a:rPr>
              <a:t>Základné informácie </a:t>
            </a:r>
          </a:p>
          <a:p>
            <a:pPr algn="just" eaLnBrk="1" hangingPunct="1"/>
            <a:r>
              <a:rPr lang="sk-SK" sz="3200" dirty="0" smtClean="0">
                <a:solidFill>
                  <a:srgbClr val="1E4E9D"/>
                </a:solidFill>
                <a:latin typeface="Calibri" panose="020F0502020204030204" pitchFamily="34" charset="0"/>
              </a:rPr>
              <a:t>o technickej normalizácii </a:t>
            </a:r>
          </a:p>
          <a:p>
            <a:pPr eaLnBrk="1" hangingPunct="1"/>
            <a:r>
              <a:rPr lang="sk-SK" altLang="sk-SK" sz="3200" dirty="0" smtClean="0">
                <a:solidFill>
                  <a:srgbClr val="1E4E9D"/>
                </a:solidFill>
                <a:latin typeface="Calibri" panose="020F0502020204030204" pitchFamily="34" charset="0"/>
              </a:rPr>
              <a:t> </a:t>
            </a:r>
          </a:p>
          <a:p>
            <a:pPr eaLnBrk="1" hangingPunct="1"/>
            <a:endParaRPr lang="sk-SK" altLang="sk-SK" sz="3200" dirty="0"/>
          </a:p>
        </p:txBody>
      </p:sp>
      <p:pic>
        <p:nvPicPr>
          <p:cNvPr id="7" name="Content Placeholder 4" descr="A picture containing outdoor, tree, building, sky&#10;&#10;Description automatically generated">
            <a:extLst>
              <a:ext uri="{FF2B5EF4-FFF2-40B4-BE49-F238E27FC236}">
                <a16:creationId xmlns:a16="http://schemas.microsoft.com/office/drawing/2014/main" id="{D2732C1E-0DE9-4DD1-8EA3-ED101F6E9C93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20" r="2865" b="1"/>
          <a:stretch/>
        </p:blipFill>
        <p:spPr bwMode="auto">
          <a:xfrm>
            <a:off x="0" y="4867854"/>
            <a:ext cx="3289040" cy="19901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6" descr="A picture containing sky, building, outdoor, road&#10;&#10;Description automatically generated">
            <a:extLst>
              <a:ext uri="{FF2B5EF4-FFF2-40B4-BE49-F238E27FC236}">
                <a16:creationId xmlns:a16="http://schemas.microsoft.com/office/drawing/2014/main" id="{D48CB1AB-2AE1-4E6D-AC95-A097887BC40D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090" r="4999" b="-3"/>
          <a:stretch/>
        </p:blipFill>
        <p:spPr>
          <a:xfrm>
            <a:off x="3724045" y="4867854"/>
            <a:ext cx="5436096" cy="19901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31879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3" name="Zástupný objekt pre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sk-SK"/>
          </a:p>
        </p:txBody>
      </p:sp>
      <p:grpSp>
        <p:nvGrpSpPr>
          <p:cNvPr id="5" name="Skupina 4"/>
          <p:cNvGrpSpPr/>
          <p:nvPr/>
        </p:nvGrpSpPr>
        <p:grpSpPr>
          <a:xfrm>
            <a:off x="0" y="0"/>
            <a:ext cx="9144000" cy="6866996"/>
            <a:chOff x="0" y="0"/>
            <a:chExt cx="9144000" cy="6866996"/>
          </a:xfrm>
        </p:grpSpPr>
        <p:pic>
          <p:nvPicPr>
            <p:cNvPr id="7" name="Obrázok 6" descr="anj vzor OK_P.point.jp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9144000" cy="6858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" name="Obrázok 7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781264" y="6128527"/>
              <a:ext cx="2134136" cy="738469"/>
            </a:xfrm>
            <a:prstGeom prst="rect">
              <a:avLst/>
            </a:prstGeom>
          </p:spPr>
        </p:pic>
      </p:grpSp>
      <p:sp>
        <p:nvSpPr>
          <p:cNvPr id="10" name="Zástupný symbol obsahu 3">
            <a:extLst>
              <a:ext uri="{FF2B5EF4-FFF2-40B4-BE49-F238E27FC236}">
                <a16:creationId xmlns:a16="http://schemas.microsoft.com/office/drawing/2014/main" id="{6A492E14-C75B-4035-AA0B-192C2A3974D6}"/>
              </a:ext>
            </a:extLst>
          </p:cNvPr>
          <p:cNvSpPr txBox="1">
            <a:spLocks/>
          </p:cNvSpPr>
          <p:nvPr/>
        </p:nvSpPr>
        <p:spPr>
          <a:xfrm>
            <a:off x="598896" y="2357287"/>
            <a:ext cx="3044902" cy="3951288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sk-SK" sz="1400" dirty="0">
                <a:solidFill>
                  <a:schemeClr val="tx2"/>
                </a:solidFill>
              </a:rPr>
              <a:t>Vytvorené konsenzom, </a:t>
            </a:r>
            <a:r>
              <a:rPr lang="sk-SK" sz="1400" dirty="0" smtClean="0">
                <a:solidFill>
                  <a:schemeClr val="tx2"/>
                </a:solidFill>
              </a:rPr>
              <a:t>dohodou</a:t>
            </a:r>
          </a:p>
          <a:p>
            <a:pPr algn="just"/>
            <a:endParaRPr lang="sk-SK" sz="1400" dirty="0">
              <a:solidFill>
                <a:schemeClr val="tx2"/>
              </a:solidFill>
            </a:endParaRPr>
          </a:p>
          <a:p>
            <a:pPr algn="just"/>
            <a:r>
              <a:rPr lang="sk-SK" sz="1400" dirty="0" smtClean="0">
                <a:solidFill>
                  <a:schemeClr val="tx2"/>
                </a:solidFill>
              </a:rPr>
              <a:t>Dobrovoľné</a:t>
            </a:r>
          </a:p>
          <a:p>
            <a:pPr algn="just"/>
            <a:endParaRPr lang="sk-SK" sz="1400" dirty="0">
              <a:solidFill>
                <a:schemeClr val="tx2"/>
              </a:solidFill>
            </a:endParaRPr>
          </a:p>
          <a:p>
            <a:pPr algn="just"/>
            <a:r>
              <a:rPr lang="sk-SK" sz="1400" dirty="0">
                <a:solidFill>
                  <a:schemeClr val="tx2"/>
                </a:solidFill>
              </a:rPr>
              <a:t>Vydané nezávislými </a:t>
            </a:r>
            <a:r>
              <a:rPr lang="sk-SK" sz="1400" dirty="0" smtClean="0">
                <a:solidFill>
                  <a:schemeClr val="tx2"/>
                </a:solidFill>
              </a:rPr>
              <a:t>normalizačnými organizáciami</a:t>
            </a:r>
          </a:p>
          <a:p>
            <a:pPr algn="just"/>
            <a:endParaRPr lang="sk-SK" sz="1400" dirty="0">
              <a:solidFill>
                <a:schemeClr val="tx2"/>
              </a:solidFill>
            </a:endParaRPr>
          </a:p>
          <a:p>
            <a:pPr algn="just"/>
            <a:r>
              <a:rPr lang="sk-SK" sz="1400" dirty="0">
                <a:solidFill>
                  <a:schemeClr val="tx2"/>
                </a:solidFill>
              </a:rPr>
              <a:t>Preverované každých päť </a:t>
            </a:r>
            <a:r>
              <a:rPr lang="sk-SK" sz="1400" dirty="0" smtClean="0">
                <a:solidFill>
                  <a:schemeClr val="tx2"/>
                </a:solidFill>
              </a:rPr>
              <a:t>rokov</a:t>
            </a:r>
          </a:p>
          <a:p>
            <a:pPr algn="just"/>
            <a:endParaRPr lang="sk-SK" sz="1400" dirty="0">
              <a:solidFill>
                <a:schemeClr val="tx2"/>
              </a:solidFill>
            </a:endParaRPr>
          </a:p>
          <a:p>
            <a:pPr algn="just"/>
            <a:r>
              <a:rPr lang="sk-SK" sz="1400" dirty="0">
                <a:solidFill>
                  <a:schemeClr val="tx2"/>
                </a:solidFill>
              </a:rPr>
              <a:t>Poskytujú špecifikácie, skúšobné metódy, (</a:t>
            </a:r>
            <a:r>
              <a:rPr lang="sk-SK" sz="1400" dirty="0" err="1" smtClean="0">
                <a:solidFill>
                  <a:schemeClr val="tx2"/>
                </a:solidFill>
              </a:rPr>
              <a:t>interoperabilita</a:t>
            </a:r>
            <a:r>
              <a:rPr lang="sk-SK" sz="1400" dirty="0">
                <a:solidFill>
                  <a:schemeClr val="tx2"/>
                </a:solidFill>
              </a:rPr>
              <a:t>, kvalita, bezpečnosť) </a:t>
            </a:r>
          </a:p>
          <a:p>
            <a:endParaRPr lang="sk-SK" sz="1800" dirty="0">
              <a:solidFill>
                <a:schemeClr val="tx2"/>
              </a:solidFill>
            </a:endParaRPr>
          </a:p>
          <a:p>
            <a:endParaRPr lang="sk-SK" sz="1800" dirty="0">
              <a:solidFill>
                <a:schemeClr val="tx2"/>
              </a:solidFill>
            </a:endParaRPr>
          </a:p>
          <a:p>
            <a:endParaRPr lang="sk-SK" sz="1800" dirty="0">
              <a:solidFill>
                <a:schemeClr val="tx2"/>
              </a:solidFill>
            </a:endParaRPr>
          </a:p>
        </p:txBody>
      </p:sp>
      <p:sp>
        <p:nvSpPr>
          <p:cNvPr id="11" name="Zástupný symbol obsahu 5">
            <a:extLst>
              <a:ext uri="{FF2B5EF4-FFF2-40B4-BE49-F238E27FC236}">
                <a16:creationId xmlns:a16="http://schemas.microsoft.com/office/drawing/2014/main" id="{E1356C90-DA63-4E76-AC08-1186DE523136}"/>
              </a:ext>
            </a:extLst>
          </p:cNvPr>
          <p:cNvSpPr txBox="1">
            <a:spLocks/>
          </p:cNvSpPr>
          <p:nvPr/>
        </p:nvSpPr>
        <p:spPr>
          <a:xfrm>
            <a:off x="5466159" y="2357287"/>
            <a:ext cx="3362337" cy="3951288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k-SK" sz="1400" dirty="0">
                <a:solidFill>
                  <a:schemeClr val="tx2"/>
                </a:solidFill>
              </a:rPr>
              <a:t>Vytvorené podľa legislatívnych </a:t>
            </a:r>
            <a:r>
              <a:rPr lang="sk-SK" sz="1400" dirty="0" smtClean="0">
                <a:solidFill>
                  <a:schemeClr val="tx2"/>
                </a:solidFill>
              </a:rPr>
              <a:t>pravidiel</a:t>
            </a:r>
          </a:p>
          <a:p>
            <a:endParaRPr lang="sk-SK" sz="1400" dirty="0">
              <a:solidFill>
                <a:schemeClr val="tx2"/>
              </a:solidFill>
            </a:endParaRPr>
          </a:p>
          <a:p>
            <a:r>
              <a:rPr lang="sk-SK" sz="1400" dirty="0">
                <a:solidFill>
                  <a:schemeClr val="tx2"/>
                </a:solidFill>
              </a:rPr>
              <a:t>Povinné, záväzné </a:t>
            </a:r>
            <a:r>
              <a:rPr lang="sk-SK" sz="1400" dirty="0" smtClean="0">
                <a:solidFill>
                  <a:schemeClr val="tx2"/>
                </a:solidFill>
              </a:rPr>
              <a:t>ustanovenia</a:t>
            </a:r>
          </a:p>
          <a:p>
            <a:endParaRPr lang="sk-SK" sz="1400" dirty="0">
              <a:solidFill>
                <a:schemeClr val="tx2"/>
              </a:solidFill>
            </a:endParaRPr>
          </a:p>
          <a:p>
            <a:r>
              <a:rPr lang="sk-SK" sz="1400" dirty="0">
                <a:solidFill>
                  <a:schemeClr val="tx2"/>
                </a:solidFill>
              </a:rPr>
              <a:t>Vydané orgánmi verejnej</a:t>
            </a:r>
            <a:r>
              <a:rPr lang="sk-SK" sz="1400" dirty="0">
                <a:solidFill>
                  <a:srgbClr val="92D050"/>
                </a:solidFill>
              </a:rPr>
              <a:t> </a:t>
            </a:r>
            <a:r>
              <a:rPr lang="sk-SK" sz="1400" dirty="0" smtClean="0">
                <a:solidFill>
                  <a:schemeClr val="tx2"/>
                </a:solidFill>
              </a:rPr>
              <a:t>moci</a:t>
            </a:r>
          </a:p>
          <a:p>
            <a:endParaRPr lang="sk-SK" sz="1400" dirty="0">
              <a:solidFill>
                <a:schemeClr val="tx2"/>
              </a:solidFill>
            </a:endParaRPr>
          </a:p>
          <a:p>
            <a:pPr>
              <a:lnSpc>
                <a:spcPct val="80000"/>
              </a:lnSpc>
            </a:pPr>
            <a:r>
              <a:rPr lang="sk-SK" sz="1400" dirty="0">
                <a:solidFill>
                  <a:schemeClr val="tx2"/>
                </a:solidFill>
              </a:rPr>
              <a:t>Zmena </a:t>
            </a:r>
            <a:r>
              <a:rPr lang="sk-SK" sz="1400" dirty="0" smtClean="0">
                <a:solidFill>
                  <a:schemeClr val="tx2"/>
                </a:solidFill>
              </a:rPr>
              <a:t>podľa </a:t>
            </a:r>
            <a:r>
              <a:rPr lang="sk-SK" sz="1400" dirty="0">
                <a:solidFill>
                  <a:schemeClr val="tx2"/>
                </a:solidFill>
              </a:rPr>
              <a:t>rozhodnutia </a:t>
            </a:r>
            <a:r>
              <a:rPr lang="sk-SK" sz="1400" dirty="0" smtClean="0">
                <a:solidFill>
                  <a:schemeClr val="tx2"/>
                </a:solidFill>
              </a:rPr>
              <a:t>ÚOŠS</a:t>
            </a:r>
          </a:p>
          <a:p>
            <a:pPr>
              <a:lnSpc>
                <a:spcPct val="80000"/>
              </a:lnSpc>
            </a:pPr>
            <a:endParaRPr lang="sk-SK" sz="1400" dirty="0">
              <a:solidFill>
                <a:schemeClr val="tx2"/>
              </a:solidFill>
            </a:endParaRPr>
          </a:p>
          <a:p>
            <a:r>
              <a:rPr lang="sk-SK" sz="1400" dirty="0">
                <a:solidFill>
                  <a:schemeClr val="tx2"/>
                </a:solidFill>
              </a:rPr>
              <a:t>Zabezpečujú požiadavky na ochranu verejného záujmu</a:t>
            </a:r>
          </a:p>
          <a:p>
            <a:endParaRPr lang="sk-SK" sz="1800" dirty="0"/>
          </a:p>
          <a:p>
            <a:endParaRPr lang="sk-SK" sz="1800" dirty="0"/>
          </a:p>
          <a:p>
            <a:endParaRPr lang="sk-SK" sz="1800" dirty="0"/>
          </a:p>
        </p:txBody>
      </p:sp>
      <p:sp>
        <p:nvSpPr>
          <p:cNvPr id="13" name="Zástupný symbol textu 2">
            <a:extLst>
              <a:ext uri="{FF2B5EF4-FFF2-40B4-BE49-F238E27FC236}">
                <a16:creationId xmlns:a16="http://schemas.microsoft.com/office/drawing/2014/main" id="{56F0ABA1-9ADD-40D2-8982-82FBECDBC3A9}"/>
              </a:ext>
            </a:extLst>
          </p:cNvPr>
          <p:cNvSpPr txBox="1">
            <a:spLocks/>
          </p:cNvSpPr>
          <p:nvPr/>
        </p:nvSpPr>
        <p:spPr>
          <a:xfrm>
            <a:off x="-450184" y="1715786"/>
            <a:ext cx="5157787" cy="8239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k-SK" sz="1800" b="1" dirty="0">
                <a:solidFill>
                  <a:schemeClr val="tx2"/>
                </a:solidFill>
              </a:rPr>
              <a:t>TECHNICKÉ NORMY</a:t>
            </a:r>
          </a:p>
        </p:txBody>
      </p:sp>
      <p:sp>
        <p:nvSpPr>
          <p:cNvPr id="14" name="Zástupný symbol textu 4">
            <a:extLst>
              <a:ext uri="{FF2B5EF4-FFF2-40B4-BE49-F238E27FC236}">
                <a16:creationId xmlns:a16="http://schemas.microsoft.com/office/drawing/2014/main" id="{05D4DF38-40C5-4919-ACF9-5EEB6DEAC724}"/>
              </a:ext>
            </a:extLst>
          </p:cNvPr>
          <p:cNvSpPr txBox="1">
            <a:spLocks/>
          </p:cNvSpPr>
          <p:nvPr/>
        </p:nvSpPr>
        <p:spPr>
          <a:xfrm>
            <a:off x="5256738" y="1715786"/>
            <a:ext cx="5183188" cy="823912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sk-SK" sz="1800" b="1" dirty="0">
                <a:solidFill>
                  <a:schemeClr val="tx2"/>
                </a:solidFill>
              </a:rPr>
              <a:t>     LEGISLATÍVA § - PREDPISY</a:t>
            </a:r>
          </a:p>
        </p:txBody>
      </p:sp>
      <p:sp>
        <p:nvSpPr>
          <p:cNvPr id="15" name="Nerovná sa 14">
            <a:extLst>
              <a:ext uri="{FF2B5EF4-FFF2-40B4-BE49-F238E27FC236}">
                <a16:creationId xmlns:a16="http://schemas.microsoft.com/office/drawing/2014/main" id="{787AEB96-DF57-4D86-A746-6034B92F70BC}"/>
              </a:ext>
            </a:extLst>
          </p:cNvPr>
          <p:cNvSpPr/>
          <p:nvPr/>
        </p:nvSpPr>
        <p:spPr>
          <a:xfrm>
            <a:off x="4002931" y="2753743"/>
            <a:ext cx="914400" cy="914400"/>
          </a:xfrm>
          <a:prstGeom prst="mathNotEqua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>
              <a:solidFill>
                <a:schemeClr val="tx1"/>
              </a:solidFill>
            </a:endParaRPr>
          </a:p>
        </p:txBody>
      </p:sp>
      <p:sp>
        <p:nvSpPr>
          <p:cNvPr id="16" name="BlokTextu 6"/>
          <p:cNvSpPr txBox="1">
            <a:spLocks noChangeArrowheads="1"/>
          </p:cNvSpPr>
          <p:nvPr/>
        </p:nvSpPr>
        <p:spPr bwMode="auto">
          <a:xfrm>
            <a:off x="1214438" y="6429375"/>
            <a:ext cx="2786340" cy="2616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sk-SK" sz="1100" dirty="0" smtClean="0">
                <a:solidFill>
                  <a:schemeClr val="tx2"/>
                </a:solidFill>
                <a:latin typeface="+mn-lt"/>
              </a:rPr>
              <a:t>Základné informácie o technickej normalizácii</a:t>
            </a:r>
            <a:endParaRPr lang="sk-SK" sz="1100" dirty="0">
              <a:solidFill>
                <a:schemeClr val="tx2"/>
              </a:solidFill>
              <a:latin typeface="+mn-lt"/>
            </a:endParaRPr>
          </a:p>
        </p:txBody>
      </p:sp>
      <p:sp>
        <p:nvSpPr>
          <p:cNvPr id="17" name="BlokTextu 16"/>
          <p:cNvSpPr txBox="1"/>
          <p:nvPr/>
        </p:nvSpPr>
        <p:spPr>
          <a:xfrm>
            <a:off x="1403647" y="479236"/>
            <a:ext cx="720588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2400" dirty="0" smtClean="0">
                <a:solidFill>
                  <a:schemeClr val="bg1"/>
                </a:solidFill>
                <a:latin typeface="+mn-lt"/>
              </a:rPr>
              <a:t>Dosiahnutie súladu s technickými normami</a:t>
            </a:r>
            <a:endParaRPr lang="sk-SK" sz="2400" dirty="0">
              <a:solidFill>
                <a:schemeClr val="bg1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7585412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3" name="Zástupný objekt pre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sk-SK"/>
          </a:p>
        </p:txBody>
      </p:sp>
      <p:grpSp>
        <p:nvGrpSpPr>
          <p:cNvPr id="5" name="Skupina 4"/>
          <p:cNvGrpSpPr/>
          <p:nvPr/>
        </p:nvGrpSpPr>
        <p:grpSpPr>
          <a:xfrm>
            <a:off x="0" y="0"/>
            <a:ext cx="9144000" cy="6866996"/>
            <a:chOff x="0" y="0"/>
            <a:chExt cx="9144000" cy="6866996"/>
          </a:xfrm>
        </p:grpSpPr>
        <p:pic>
          <p:nvPicPr>
            <p:cNvPr id="7" name="Obrázok 6" descr="anj vzor OK_P.point.jp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9144000" cy="6858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" name="Obrázok 7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781264" y="6128527"/>
              <a:ext cx="2134136" cy="738469"/>
            </a:xfrm>
            <a:prstGeom prst="rect">
              <a:avLst/>
            </a:prstGeom>
          </p:spPr>
        </p:pic>
      </p:grpSp>
      <p:sp>
        <p:nvSpPr>
          <p:cNvPr id="9" name="BlokTextu 8"/>
          <p:cNvSpPr txBox="1"/>
          <p:nvPr/>
        </p:nvSpPr>
        <p:spPr>
          <a:xfrm>
            <a:off x="1214438" y="1387650"/>
            <a:ext cx="7245994" cy="33055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90000"/>
              </a:lnSpc>
              <a:buFontTx/>
              <a:buNone/>
              <a:defRPr/>
            </a:pPr>
            <a:endParaRPr lang="sk-SK" altLang="en-US" sz="1600" b="1" dirty="0" smtClean="0">
              <a:solidFill>
                <a:schemeClr val="tx2">
                  <a:lumMod val="75000"/>
                </a:schemeClr>
              </a:solidFill>
              <a:latin typeface="+mn-lt"/>
            </a:endParaRPr>
          </a:p>
          <a:p>
            <a:pPr algn="just">
              <a:lnSpc>
                <a:spcPct val="90000"/>
              </a:lnSpc>
              <a:buFontTx/>
              <a:buNone/>
              <a:defRPr/>
            </a:pPr>
            <a:endParaRPr lang="sk-SK" altLang="en-US" b="1" dirty="0">
              <a:solidFill>
                <a:schemeClr val="tx2">
                  <a:lumMod val="75000"/>
                </a:schemeClr>
              </a:solidFill>
              <a:latin typeface="+mn-lt"/>
            </a:endParaRPr>
          </a:p>
          <a:p>
            <a:pPr algn="just">
              <a:lnSpc>
                <a:spcPct val="90000"/>
              </a:lnSpc>
              <a:buFontTx/>
              <a:buNone/>
              <a:defRPr/>
            </a:pPr>
            <a:r>
              <a:rPr lang="sk-SK" altLang="en-US" b="1" dirty="0">
                <a:solidFill>
                  <a:schemeClr val="tx2"/>
                </a:solidFill>
                <a:latin typeface="+mn-lt"/>
              </a:rPr>
              <a:t>Použitie STN je povinné </a:t>
            </a:r>
            <a:r>
              <a:rPr lang="sk-SK" altLang="en-US" b="1" dirty="0" smtClean="0">
                <a:solidFill>
                  <a:schemeClr val="tx2"/>
                </a:solidFill>
                <a:latin typeface="+mn-lt"/>
              </a:rPr>
              <a:t>najmä v prípade:</a:t>
            </a:r>
          </a:p>
          <a:p>
            <a:pPr algn="just">
              <a:lnSpc>
                <a:spcPct val="90000"/>
              </a:lnSpc>
              <a:buFontTx/>
              <a:buNone/>
              <a:defRPr/>
            </a:pPr>
            <a:endParaRPr lang="sk-SK" altLang="en-US" b="1" dirty="0">
              <a:solidFill>
                <a:schemeClr val="tx2"/>
              </a:solidFill>
              <a:latin typeface="+mn-lt"/>
            </a:endParaRPr>
          </a:p>
          <a:p>
            <a:pPr marL="285750" indent="-285750" algn="just">
              <a:buFont typeface="Arial" panose="020B0604020202020204" pitchFamily="34" charset="0"/>
              <a:buChar char="•"/>
              <a:defRPr/>
            </a:pPr>
            <a:r>
              <a:rPr lang="sk-SK" altLang="en-US" dirty="0">
                <a:solidFill>
                  <a:schemeClr val="tx2"/>
                </a:solidFill>
                <a:latin typeface="+mn-lt"/>
              </a:rPr>
              <a:t>a</a:t>
            </a:r>
            <a:r>
              <a:rPr lang="sk-SK" altLang="en-US" dirty="0" smtClean="0">
                <a:solidFill>
                  <a:schemeClr val="tx2"/>
                </a:solidFill>
                <a:latin typeface="+mn-lt"/>
              </a:rPr>
              <a:t>k odkaz na konkrétnu STN je uvedený priamo v texte zákona/iného </a:t>
            </a:r>
            <a:r>
              <a:rPr lang="sk-SK" altLang="en-US" dirty="0">
                <a:solidFill>
                  <a:schemeClr val="tx2"/>
                </a:solidFill>
                <a:latin typeface="+mn-lt"/>
              </a:rPr>
              <a:t>všeobecne </a:t>
            </a:r>
            <a:r>
              <a:rPr lang="sk-SK" altLang="en-US" dirty="0" smtClean="0">
                <a:solidFill>
                  <a:schemeClr val="tx2"/>
                </a:solidFill>
                <a:latin typeface="+mn-lt"/>
              </a:rPr>
              <a:t>záväzného právneho predpisu</a:t>
            </a:r>
          </a:p>
          <a:p>
            <a:pPr marL="285750" indent="-285750" algn="just">
              <a:buFont typeface="Arial" panose="020B0604020202020204" pitchFamily="34" charset="0"/>
              <a:buChar char="•"/>
              <a:defRPr/>
            </a:pPr>
            <a:endParaRPr lang="sk-SK" altLang="en-US" dirty="0" smtClean="0">
              <a:solidFill>
                <a:schemeClr val="tx2"/>
              </a:solidFill>
              <a:latin typeface="+mn-lt"/>
            </a:endParaRPr>
          </a:p>
          <a:p>
            <a:pPr marL="285750" indent="-285750" algn="just">
              <a:buFont typeface="Arial" panose="020B0604020202020204" pitchFamily="34" charset="0"/>
              <a:buChar char="•"/>
              <a:defRPr/>
            </a:pPr>
            <a:r>
              <a:rPr lang="sk-SK" altLang="en-US" dirty="0" smtClean="0">
                <a:solidFill>
                  <a:schemeClr val="tx2"/>
                </a:solidFill>
                <a:latin typeface="+mn-lt"/>
              </a:rPr>
              <a:t>odkazu </a:t>
            </a:r>
            <a:r>
              <a:rPr lang="sk-SK" altLang="en-US" dirty="0">
                <a:solidFill>
                  <a:schemeClr val="tx2"/>
                </a:solidFill>
                <a:latin typeface="+mn-lt"/>
              </a:rPr>
              <a:t>na technické normy v zmluve medzi účastníkmi obchodného vzťahu </a:t>
            </a:r>
            <a:endParaRPr lang="sk-SK" altLang="en-US" dirty="0" smtClean="0">
              <a:solidFill>
                <a:schemeClr val="tx2"/>
              </a:solidFill>
              <a:latin typeface="+mn-lt"/>
            </a:endParaRPr>
          </a:p>
          <a:p>
            <a:pPr marL="285750" indent="-285750" algn="just">
              <a:buFont typeface="Arial" panose="020B0604020202020204" pitchFamily="34" charset="0"/>
              <a:buChar char="•"/>
              <a:defRPr/>
            </a:pPr>
            <a:endParaRPr lang="sk-SK" altLang="en-US" dirty="0" smtClean="0">
              <a:solidFill>
                <a:schemeClr val="tx2"/>
              </a:solidFill>
              <a:latin typeface="+mn-lt"/>
            </a:endParaRPr>
          </a:p>
          <a:p>
            <a:pPr marL="285750" indent="-285750" algn="just">
              <a:buFont typeface="Arial" panose="020B0604020202020204" pitchFamily="34" charset="0"/>
              <a:buChar char="•"/>
              <a:defRPr/>
            </a:pPr>
            <a:r>
              <a:rPr lang="sk-SK" altLang="en-US" dirty="0" smtClean="0">
                <a:solidFill>
                  <a:schemeClr val="tx2"/>
                </a:solidFill>
                <a:latin typeface="+mn-lt"/>
              </a:rPr>
              <a:t>odkazu </a:t>
            </a:r>
            <a:r>
              <a:rPr lang="sk-SK" altLang="en-US" dirty="0">
                <a:solidFill>
                  <a:schemeClr val="tx2"/>
                </a:solidFill>
                <a:latin typeface="+mn-lt"/>
              </a:rPr>
              <a:t>na technické normy v zmluve v rámci pracovnoprávnych vzťahov</a:t>
            </a:r>
          </a:p>
          <a:p>
            <a:endParaRPr lang="sk-SK" dirty="0">
              <a:latin typeface="+mn-lt"/>
            </a:endParaRPr>
          </a:p>
        </p:txBody>
      </p:sp>
      <p:sp>
        <p:nvSpPr>
          <p:cNvPr id="11" name="BlokTextu 6"/>
          <p:cNvSpPr txBox="1">
            <a:spLocks noChangeArrowheads="1"/>
          </p:cNvSpPr>
          <p:nvPr/>
        </p:nvSpPr>
        <p:spPr bwMode="auto">
          <a:xfrm>
            <a:off x="1214438" y="6429375"/>
            <a:ext cx="2786340" cy="2616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sk-SK" sz="1100" dirty="0" smtClean="0">
                <a:solidFill>
                  <a:schemeClr val="tx2"/>
                </a:solidFill>
                <a:latin typeface="+mn-lt"/>
              </a:rPr>
              <a:t>Základné informácie o technickej normalizácii</a:t>
            </a:r>
            <a:endParaRPr lang="sk-SK" sz="1100" dirty="0">
              <a:solidFill>
                <a:schemeClr val="tx2"/>
              </a:solidFill>
              <a:latin typeface="+mn-lt"/>
            </a:endParaRPr>
          </a:p>
        </p:txBody>
      </p:sp>
      <p:sp>
        <p:nvSpPr>
          <p:cNvPr id="12" name="BlokTextu 11"/>
          <p:cNvSpPr txBox="1"/>
          <p:nvPr/>
        </p:nvSpPr>
        <p:spPr>
          <a:xfrm>
            <a:off x="1403647" y="479236"/>
            <a:ext cx="720588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2400" dirty="0" smtClean="0">
                <a:solidFill>
                  <a:schemeClr val="bg1"/>
                </a:solidFill>
                <a:latin typeface="+mn-lt"/>
              </a:rPr>
              <a:t>Dosiahnutie súladu s technickými normami</a:t>
            </a:r>
            <a:endParaRPr lang="sk-SK" sz="2400" dirty="0">
              <a:solidFill>
                <a:schemeClr val="bg1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2879127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3" name="Zástupný objekt pre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sk-SK"/>
          </a:p>
        </p:txBody>
      </p:sp>
      <p:grpSp>
        <p:nvGrpSpPr>
          <p:cNvPr id="6" name="Skupina 5"/>
          <p:cNvGrpSpPr/>
          <p:nvPr/>
        </p:nvGrpSpPr>
        <p:grpSpPr>
          <a:xfrm>
            <a:off x="0" y="0"/>
            <a:ext cx="9144000" cy="6866996"/>
            <a:chOff x="0" y="0"/>
            <a:chExt cx="9144000" cy="6866996"/>
          </a:xfrm>
        </p:grpSpPr>
        <p:pic>
          <p:nvPicPr>
            <p:cNvPr id="4" name="Obrázok 3" descr="anj vzor OK_P.point.jp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9144000" cy="6858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" name="Obrázok 4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781264" y="6128527"/>
              <a:ext cx="2134136" cy="738469"/>
            </a:xfrm>
            <a:prstGeom prst="rect">
              <a:avLst/>
            </a:prstGeom>
          </p:spPr>
        </p:pic>
      </p:grpSp>
      <p:sp>
        <p:nvSpPr>
          <p:cNvPr id="12" name="Obdĺžnik 11"/>
          <p:cNvSpPr/>
          <p:nvPr/>
        </p:nvSpPr>
        <p:spPr>
          <a:xfrm>
            <a:off x="1394444" y="1034316"/>
            <a:ext cx="8326824" cy="16927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sk-SK" altLang="sk-SK" sz="1600" b="1" dirty="0">
                <a:solidFill>
                  <a:schemeClr val="tx2"/>
                </a:solidFill>
                <a:latin typeface="+mn-lt"/>
                <a:cs typeface="Calibri" panose="020F0502020204030204" pitchFamily="34" charset="0"/>
              </a:rPr>
              <a:t>Celosvetovo pôsobiace medzinárodné normalizačné </a:t>
            </a:r>
            <a:r>
              <a:rPr lang="sk-SK" altLang="sk-SK" sz="1600" b="1" dirty="0" smtClean="0">
                <a:solidFill>
                  <a:schemeClr val="tx2"/>
                </a:solidFill>
                <a:latin typeface="+mn-lt"/>
                <a:cs typeface="Calibri" panose="020F0502020204030204" pitchFamily="34" charset="0"/>
              </a:rPr>
              <a:t>orgány</a:t>
            </a:r>
            <a:endParaRPr lang="sk-SK" altLang="sk-SK" sz="1600" b="1" dirty="0">
              <a:solidFill>
                <a:schemeClr val="tx2"/>
              </a:solidFill>
              <a:latin typeface="+mn-lt"/>
              <a:cs typeface="Calibri" panose="020F050202020403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sk-SK" altLang="sk-SK" sz="1600" dirty="0">
              <a:latin typeface="+mn-lt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sk-SK" altLang="sk-SK" sz="1600" dirty="0">
              <a:latin typeface="+mn-lt"/>
            </a:endParaRPr>
          </a:p>
          <a:p>
            <a:endParaRPr lang="sk-SK" altLang="sk-SK" sz="1600" dirty="0">
              <a:latin typeface="+mn-lt"/>
            </a:endParaRPr>
          </a:p>
          <a:p>
            <a:pPr>
              <a:buFont typeface="Arial" pitchFamily="34" charset="0"/>
              <a:buChar char="•"/>
            </a:pPr>
            <a:endParaRPr lang="sk-SK" altLang="sk-SK" sz="1600" dirty="0">
              <a:solidFill>
                <a:srgbClr val="0B3092"/>
              </a:solidFill>
              <a:latin typeface="+mn-lt"/>
            </a:endParaRPr>
          </a:p>
          <a:p>
            <a:pPr>
              <a:buFont typeface="Arial" pitchFamily="34" charset="0"/>
              <a:buChar char="•"/>
            </a:pPr>
            <a:endParaRPr lang="en-US" altLang="sk-SK" sz="1600" u="sng" dirty="0">
              <a:latin typeface="+mn-lt"/>
              <a:cs typeface="Calibri" panose="020F0502020204030204" pitchFamily="34" charset="0"/>
            </a:endParaRPr>
          </a:p>
        </p:txBody>
      </p:sp>
      <p:pic>
        <p:nvPicPr>
          <p:cNvPr id="13" name="Grafický objekt 8" descr="Glóbus – Afrika a Európa">
            <a:extLst>
              <a:ext uri="{FF2B5EF4-FFF2-40B4-BE49-F238E27FC236}">
                <a16:creationId xmlns:a16="http://schemas.microsoft.com/office/drawing/2014/main" id="{27388042-480D-4F50-9B8E-3F313CFDF79A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tretch>
            <a:fillRect/>
          </a:stretch>
        </p:blipFill>
        <p:spPr>
          <a:xfrm>
            <a:off x="1135379" y="1702233"/>
            <a:ext cx="914400" cy="914400"/>
          </a:xfrm>
          <a:prstGeom prst="rect">
            <a:avLst/>
          </a:prstGeom>
        </p:spPr>
      </p:pic>
      <p:pic>
        <p:nvPicPr>
          <p:cNvPr id="14" name="Grafický objekt 11" descr="Glóbus – Severná a Južná Amerika">
            <a:extLst>
              <a:ext uri="{FF2B5EF4-FFF2-40B4-BE49-F238E27FC236}">
                <a16:creationId xmlns:a16="http://schemas.microsoft.com/office/drawing/2014/main" id="{C4E8042B-87A5-4513-A62E-1F83EA071761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9"/>
              </a:ext>
            </a:extLst>
          </a:blip>
          <a:stretch>
            <a:fillRect/>
          </a:stretch>
        </p:blipFill>
        <p:spPr>
          <a:xfrm>
            <a:off x="1947971" y="1693469"/>
            <a:ext cx="914400" cy="914400"/>
          </a:xfrm>
          <a:prstGeom prst="rect">
            <a:avLst/>
          </a:prstGeom>
        </p:spPr>
      </p:pic>
      <p:pic>
        <p:nvPicPr>
          <p:cNvPr id="15" name="Obrázok 5">
            <a:extLst>
              <a:ext uri="{FF2B5EF4-FFF2-40B4-BE49-F238E27FC236}">
                <a16:creationId xmlns:a16="http://schemas.microsoft.com/office/drawing/2014/main" id="{34F66738-4258-49F7-91D3-CA0CA6F79775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9968" y="1762231"/>
            <a:ext cx="845241" cy="7768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Obrázok 6">
            <a:extLst>
              <a:ext uri="{FF2B5EF4-FFF2-40B4-BE49-F238E27FC236}">
                <a16:creationId xmlns:a16="http://schemas.microsoft.com/office/drawing/2014/main" id="{68FA3FF3-9535-4673-B613-7CD0089AB7D5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93601" y="1725118"/>
            <a:ext cx="873816" cy="8738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Grafický objekt 20" descr="Glóbus – Ázia a Austrália">
            <a:extLst>
              <a:ext uri="{FF2B5EF4-FFF2-40B4-BE49-F238E27FC236}">
                <a16:creationId xmlns:a16="http://schemas.microsoft.com/office/drawing/2014/main" id="{4332B2E5-77D4-4FFF-9DA4-20D766BDD65C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5"/>
              </a:ext>
            </a:extLst>
          </a:blip>
          <a:stretch>
            <a:fillRect/>
          </a:stretch>
        </p:blipFill>
        <p:spPr>
          <a:xfrm>
            <a:off x="2833063" y="1702233"/>
            <a:ext cx="914400" cy="914400"/>
          </a:xfrm>
          <a:prstGeom prst="rect">
            <a:avLst/>
          </a:prstGeom>
        </p:spPr>
      </p:pic>
      <p:pic>
        <p:nvPicPr>
          <p:cNvPr id="18" name="Obrázok 17">
            <a:extLst>
              <a:ext uri="{FF2B5EF4-FFF2-40B4-BE49-F238E27FC236}">
                <a16:creationId xmlns:a16="http://schemas.microsoft.com/office/drawing/2014/main" id="{4E50B3B3-4A9B-4536-9BC9-5C9CD1BE5006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44903" y="1550300"/>
            <a:ext cx="1012960" cy="1114256"/>
          </a:xfrm>
          <a:prstGeom prst="rect">
            <a:avLst/>
          </a:prstGeom>
        </p:spPr>
      </p:pic>
      <p:pic>
        <p:nvPicPr>
          <p:cNvPr id="19" name="Grafický objekt 13" descr="Európa">
            <a:extLst>
              <a:ext uri="{FF2B5EF4-FFF2-40B4-BE49-F238E27FC236}">
                <a16:creationId xmlns:a16="http://schemas.microsoft.com/office/drawing/2014/main" id="{0B879795-92FC-4F25-ACA7-672F41219683}"/>
              </a:ext>
            </a:extLst>
          </p:cNvPr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8"/>
              </a:ext>
            </a:extLst>
          </a:blip>
          <a:stretch>
            <a:fillRect/>
          </a:stretch>
        </p:blipFill>
        <p:spPr>
          <a:xfrm>
            <a:off x="1619672" y="3019154"/>
            <a:ext cx="1343479" cy="1343479"/>
          </a:xfrm>
          <a:prstGeom prst="rect">
            <a:avLst/>
          </a:prstGeom>
        </p:spPr>
      </p:pic>
      <p:sp>
        <p:nvSpPr>
          <p:cNvPr id="20" name="Obdĺžnik 19">
            <a:extLst>
              <a:ext uri="{FF2B5EF4-FFF2-40B4-BE49-F238E27FC236}">
                <a16:creationId xmlns:a16="http://schemas.microsoft.com/office/drawing/2014/main" id="{B8EDFD16-DB89-43F8-8948-34075C52F77F}"/>
              </a:ext>
            </a:extLst>
          </p:cNvPr>
          <p:cNvSpPr/>
          <p:nvPr/>
        </p:nvSpPr>
        <p:spPr>
          <a:xfrm>
            <a:off x="1412075" y="2702456"/>
            <a:ext cx="703974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sk-SK" altLang="sk-SK" sz="1600" b="1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Európske normalizačné </a:t>
            </a:r>
            <a:r>
              <a:rPr lang="sk-SK" altLang="sk-SK" sz="1600" b="1" dirty="0" smtClean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organizácie</a:t>
            </a:r>
            <a:endParaRPr lang="sk-SK" altLang="sk-SK" sz="1600" b="1" dirty="0">
              <a:solidFill>
                <a:schemeClr val="tx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21" name="Obrázok 4">
            <a:extLst>
              <a:ext uri="{FF2B5EF4-FFF2-40B4-BE49-F238E27FC236}">
                <a16:creationId xmlns:a16="http://schemas.microsoft.com/office/drawing/2014/main" id="{A73FC5DF-F842-44CC-984E-F33393F7FC87}"/>
              </a:ext>
            </a:extLst>
          </p:cNvPr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52525" y="3287517"/>
            <a:ext cx="1070878" cy="841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" name="Obrázok 5">
            <a:extLst>
              <a:ext uri="{FF2B5EF4-FFF2-40B4-BE49-F238E27FC236}">
                <a16:creationId xmlns:a16="http://schemas.microsoft.com/office/drawing/2014/main" id="{BBFCE705-9F79-4AB4-9FAC-A04632465A80}"/>
              </a:ext>
            </a:extLst>
          </p:cNvPr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14780" y="3263203"/>
            <a:ext cx="1287954" cy="7100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" name="Obrázok 6">
            <a:extLst>
              <a:ext uri="{FF2B5EF4-FFF2-40B4-BE49-F238E27FC236}">
                <a16:creationId xmlns:a16="http://schemas.microsoft.com/office/drawing/2014/main" id="{EF89D825-13EE-4CB2-B063-494B4B491FFE}"/>
              </a:ext>
            </a:extLst>
          </p:cNvPr>
          <p:cNvPicPr>
            <a:picLocks noChangeAspect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50289" y="3279244"/>
            <a:ext cx="1639884" cy="7208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" name="Grafický objekt 4" descr="Lupa">
            <a:extLst>
              <a:ext uri="{FF2B5EF4-FFF2-40B4-BE49-F238E27FC236}">
                <a16:creationId xmlns:a16="http://schemas.microsoft.com/office/drawing/2014/main" id="{1B0EF664-99E3-4FFF-9240-B969DF79A0E5}"/>
              </a:ext>
            </a:extLst>
          </p:cNvPr>
          <p:cNvPicPr>
            <a:picLocks noChangeAspect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23"/>
              </a:ext>
            </a:extLst>
          </a:blip>
          <a:stretch>
            <a:fillRect/>
          </a:stretch>
        </p:blipFill>
        <p:spPr>
          <a:xfrm>
            <a:off x="7969404" y="5508866"/>
            <a:ext cx="640133" cy="640133"/>
          </a:xfrm>
          <a:prstGeom prst="rect">
            <a:avLst/>
          </a:prstGeom>
        </p:spPr>
      </p:pic>
      <p:sp>
        <p:nvSpPr>
          <p:cNvPr id="25" name="Obdĺžnik 24">
            <a:extLst>
              <a:ext uri="{FF2B5EF4-FFF2-40B4-BE49-F238E27FC236}">
                <a16:creationId xmlns:a16="http://schemas.microsoft.com/office/drawing/2014/main" id="{8BB3D6AD-3C9F-4B9B-BAA4-82D885241FFE}"/>
              </a:ext>
            </a:extLst>
          </p:cNvPr>
          <p:cNvSpPr/>
          <p:nvPr/>
        </p:nvSpPr>
        <p:spPr>
          <a:xfrm>
            <a:off x="1498521" y="4406483"/>
            <a:ext cx="566552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sk-SK" altLang="sk-SK" sz="1600" b="1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Národné normalizačné </a:t>
            </a:r>
            <a:r>
              <a:rPr lang="sk-SK" altLang="sk-SK" sz="1600" b="1" dirty="0" smtClean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orgány (NNO)/Národné komitéty (NC)</a:t>
            </a:r>
            <a:endParaRPr lang="sk-SK" altLang="sk-SK" sz="1600" b="1" dirty="0">
              <a:solidFill>
                <a:schemeClr val="tx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26" name="Obrázok 25">
            <a:extLst>
              <a:ext uri="{FF2B5EF4-FFF2-40B4-BE49-F238E27FC236}">
                <a16:creationId xmlns:a16="http://schemas.microsoft.com/office/drawing/2014/main" id="{6C049EB7-4740-4783-8806-2A3FF2C0F85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9827" y="5134167"/>
            <a:ext cx="2134136" cy="738469"/>
          </a:xfrm>
          <a:prstGeom prst="rect">
            <a:avLst/>
          </a:prstGeom>
        </p:spPr>
      </p:pic>
      <p:pic>
        <p:nvPicPr>
          <p:cNvPr id="27" name="Obrázok 26" descr="Obrázok, na ktorom je text, zbraň, ozubené koliesko&#10;&#10;Automaticky generovaný popis">
            <a:extLst>
              <a:ext uri="{FF2B5EF4-FFF2-40B4-BE49-F238E27FC236}">
                <a16:creationId xmlns:a16="http://schemas.microsoft.com/office/drawing/2014/main" id="{0EE78621-496B-4A98-9054-9F07A37CD502}"/>
              </a:ext>
            </a:extLst>
          </p:cNvPr>
          <p:cNvPicPr>
            <a:picLocks noChangeAspect="1"/>
          </p:cNvPicPr>
          <p:nvPr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942" y="5133559"/>
            <a:ext cx="1486285" cy="738469"/>
          </a:xfrm>
          <a:prstGeom prst="rect">
            <a:avLst/>
          </a:prstGeom>
        </p:spPr>
      </p:pic>
      <p:pic>
        <p:nvPicPr>
          <p:cNvPr id="28" name="Obrázok 27">
            <a:extLst>
              <a:ext uri="{FF2B5EF4-FFF2-40B4-BE49-F238E27FC236}">
                <a16:creationId xmlns:a16="http://schemas.microsoft.com/office/drawing/2014/main" id="{87181980-5D9E-4338-80E9-CEBDBCC14BC7}"/>
              </a:ext>
            </a:extLst>
          </p:cNvPr>
          <p:cNvPicPr>
            <a:picLocks noChangeAspect="1"/>
          </p:cNvPicPr>
          <p:nvPr/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49360" y="4928052"/>
            <a:ext cx="1908496" cy="724078"/>
          </a:xfrm>
          <a:prstGeom prst="rect">
            <a:avLst/>
          </a:prstGeom>
        </p:spPr>
      </p:pic>
      <p:sp>
        <p:nvSpPr>
          <p:cNvPr id="29" name="Obdĺžnik 28">
            <a:extLst>
              <a:ext uri="{FF2B5EF4-FFF2-40B4-BE49-F238E27FC236}">
                <a16:creationId xmlns:a16="http://schemas.microsoft.com/office/drawing/2014/main" id="{35F751A2-4CB2-4C63-9160-6755AD2BF1F3}"/>
              </a:ext>
            </a:extLst>
          </p:cNvPr>
          <p:cNvSpPr/>
          <p:nvPr/>
        </p:nvSpPr>
        <p:spPr>
          <a:xfrm>
            <a:off x="6829371" y="5382683"/>
            <a:ext cx="1117614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k-SK" altLang="sk-SK" sz="4800" dirty="0">
                <a:latin typeface="Calibri" panose="020F0502020204030204" pitchFamily="34" charset="0"/>
                <a:cs typeface="Calibri" panose="020F0502020204030204" pitchFamily="34" charset="0"/>
              </a:rPr>
              <a:t>......</a:t>
            </a:r>
            <a:endParaRPr lang="en-US" sz="4800" dirty="0"/>
          </a:p>
        </p:txBody>
      </p:sp>
      <p:sp>
        <p:nvSpPr>
          <p:cNvPr id="30" name="BlokTextu 29">
            <a:extLst>
              <a:ext uri="{FF2B5EF4-FFF2-40B4-BE49-F238E27FC236}">
                <a16:creationId xmlns:a16="http://schemas.microsoft.com/office/drawing/2014/main" id="{8135B8C6-EB28-4752-B4C4-F4A8B82FF47C}"/>
              </a:ext>
            </a:extLst>
          </p:cNvPr>
          <p:cNvSpPr txBox="1"/>
          <p:nvPr/>
        </p:nvSpPr>
        <p:spPr>
          <a:xfrm>
            <a:off x="5182074" y="5118700"/>
            <a:ext cx="112152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sz="1600" b="1" dirty="0">
                <a:latin typeface="+mn-lt"/>
              </a:rPr>
              <a:t>Francúzsko</a:t>
            </a:r>
            <a:endParaRPr lang="en-US" sz="1600" b="1" dirty="0">
              <a:latin typeface="+mn-lt"/>
            </a:endParaRPr>
          </a:p>
        </p:txBody>
      </p:sp>
      <p:pic>
        <p:nvPicPr>
          <p:cNvPr id="31" name="Obrázok 30">
            <a:extLst>
              <a:ext uri="{FF2B5EF4-FFF2-40B4-BE49-F238E27FC236}">
                <a16:creationId xmlns:a16="http://schemas.microsoft.com/office/drawing/2014/main" id="{FA8C3F9B-DFB7-4775-8FCE-B3580EAF2D5B}"/>
              </a:ext>
            </a:extLst>
          </p:cNvPr>
          <p:cNvPicPr>
            <a:picLocks noChangeAspect="1"/>
          </p:cNvPicPr>
          <p:nvPr/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82534" y="4938838"/>
            <a:ext cx="1064595" cy="816189"/>
          </a:xfrm>
          <a:prstGeom prst="rect">
            <a:avLst/>
          </a:prstGeom>
        </p:spPr>
      </p:pic>
      <p:pic>
        <p:nvPicPr>
          <p:cNvPr id="32" name="Obrázok 31">
            <a:extLst>
              <a:ext uri="{FF2B5EF4-FFF2-40B4-BE49-F238E27FC236}">
                <a16:creationId xmlns:a16="http://schemas.microsoft.com/office/drawing/2014/main" id="{F077C3F7-454A-4FB3-A2BB-B932A9C1374C}"/>
              </a:ext>
            </a:extLst>
          </p:cNvPr>
          <p:cNvPicPr>
            <a:picLocks noChangeAspect="1"/>
          </p:cNvPicPr>
          <p:nvPr/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51025" y="5534849"/>
            <a:ext cx="969282" cy="537775"/>
          </a:xfrm>
          <a:prstGeom prst="rect">
            <a:avLst/>
          </a:prstGeom>
        </p:spPr>
      </p:pic>
      <p:sp>
        <p:nvSpPr>
          <p:cNvPr id="33" name="BlokTextu 32">
            <a:extLst>
              <a:ext uri="{FF2B5EF4-FFF2-40B4-BE49-F238E27FC236}">
                <a16:creationId xmlns:a16="http://schemas.microsoft.com/office/drawing/2014/main" id="{4319BC80-5A17-4A90-8C37-1E0EA1499A40}"/>
              </a:ext>
            </a:extLst>
          </p:cNvPr>
          <p:cNvSpPr txBox="1"/>
          <p:nvPr/>
        </p:nvSpPr>
        <p:spPr>
          <a:xfrm>
            <a:off x="5208752" y="5590599"/>
            <a:ext cx="81041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sz="1600" b="1" dirty="0">
                <a:latin typeface="+mn-lt"/>
              </a:rPr>
              <a:t>Dánsko</a:t>
            </a:r>
            <a:endParaRPr lang="en-US" sz="1600" b="1" dirty="0">
              <a:latin typeface="+mn-lt"/>
            </a:endParaRPr>
          </a:p>
        </p:txBody>
      </p:sp>
      <p:sp>
        <p:nvSpPr>
          <p:cNvPr id="34" name="BlokTextu 33">
            <a:extLst>
              <a:ext uri="{FF2B5EF4-FFF2-40B4-BE49-F238E27FC236}">
                <a16:creationId xmlns:a16="http://schemas.microsoft.com/office/drawing/2014/main" id="{05713A8C-5078-45D3-9EF6-C6951BD3178F}"/>
              </a:ext>
            </a:extLst>
          </p:cNvPr>
          <p:cNvSpPr txBox="1"/>
          <p:nvPr/>
        </p:nvSpPr>
        <p:spPr>
          <a:xfrm>
            <a:off x="7621833" y="5002588"/>
            <a:ext cx="98033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sz="1600" b="1" dirty="0">
                <a:latin typeface="+mn-lt"/>
              </a:rPr>
              <a:t>Nemecko</a:t>
            </a:r>
            <a:endParaRPr lang="en-US" sz="1600" b="1" dirty="0">
              <a:latin typeface="+mn-lt"/>
            </a:endParaRPr>
          </a:p>
        </p:txBody>
      </p:sp>
      <p:sp>
        <p:nvSpPr>
          <p:cNvPr id="35" name="BlokTextu 34"/>
          <p:cNvSpPr txBox="1"/>
          <p:nvPr/>
        </p:nvSpPr>
        <p:spPr>
          <a:xfrm>
            <a:off x="1403647" y="479236"/>
            <a:ext cx="720588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2400" dirty="0" smtClean="0">
                <a:solidFill>
                  <a:schemeClr val="bg1"/>
                </a:solidFill>
                <a:latin typeface="+mn-lt"/>
              </a:rPr>
              <a:t>Normalizačné orgány a organizácie</a:t>
            </a:r>
            <a:endParaRPr lang="sk-SK" sz="240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36" name="BlokTextu 6"/>
          <p:cNvSpPr txBox="1">
            <a:spLocks noChangeArrowheads="1"/>
          </p:cNvSpPr>
          <p:nvPr/>
        </p:nvSpPr>
        <p:spPr bwMode="auto">
          <a:xfrm>
            <a:off x="1214438" y="6429375"/>
            <a:ext cx="2786340" cy="2616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sk-SK" sz="1100" dirty="0" smtClean="0">
                <a:solidFill>
                  <a:schemeClr val="tx2"/>
                </a:solidFill>
                <a:latin typeface="+mn-lt"/>
              </a:rPr>
              <a:t>Základné informácie o technickej normalizácii</a:t>
            </a:r>
            <a:endParaRPr lang="sk-SK" sz="1100" dirty="0">
              <a:solidFill>
                <a:schemeClr val="tx2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7222392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3" name="Zástupný objekt pre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sk-SK"/>
          </a:p>
        </p:txBody>
      </p:sp>
      <p:grpSp>
        <p:nvGrpSpPr>
          <p:cNvPr id="6" name="Skupina 5"/>
          <p:cNvGrpSpPr/>
          <p:nvPr/>
        </p:nvGrpSpPr>
        <p:grpSpPr>
          <a:xfrm>
            <a:off x="0" y="0"/>
            <a:ext cx="9144000" cy="6866996"/>
            <a:chOff x="0" y="0"/>
            <a:chExt cx="9144000" cy="6866996"/>
          </a:xfrm>
        </p:grpSpPr>
        <p:pic>
          <p:nvPicPr>
            <p:cNvPr id="4" name="Obrázok 3" descr="anj vzor OK_P.point.jp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9144000" cy="6858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" name="Obrázok 4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781264" y="6128527"/>
              <a:ext cx="2134136" cy="738469"/>
            </a:xfrm>
            <a:prstGeom prst="rect">
              <a:avLst/>
            </a:prstGeom>
          </p:spPr>
        </p:pic>
      </p:grpSp>
      <p:pic>
        <p:nvPicPr>
          <p:cNvPr id="11" name="Obrázok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7" y="2498850"/>
            <a:ext cx="863600" cy="793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Obrázok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4176" y="3627562"/>
            <a:ext cx="920750" cy="920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BlokTextu 13"/>
          <p:cNvSpPr txBox="1"/>
          <p:nvPr/>
        </p:nvSpPr>
        <p:spPr>
          <a:xfrm>
            <a:off x="2417762" y="2386223"/>
            <a:ext cx="6480175" cy="1323439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sk-SK" altLang="sk-SK" sz="1600" dirty="0">
                <a:solidFill>
                  <a:schemeClr val="tx2"/>
                </a:solidFill>
                <a:latin typeface="+mn-lt"/>
                <a:cs typeface="Arial" panose="020B0604020202020204" pitchFamily="34" charset="0"/>
              </a:rPr>
              <a:t>Medzinárodná organizácia pre normalizáciu</a:t>
            </a:r>
          </a:p>
          <a:p>
            <a:pPr>
              <a:defRPr/>
            </a:pPr>
            <a:r>
              <a:rPr lang="sk-SK" altLang="sk-SK" sz="1600" dirty="0">
                <a:solidFill>
                  <a:schemeClr val="tx2"/>
                </a:solidFill>
                <a:latin typeface="+mn-lt"/>
                <a:cs typeface="Arial" panose="020B0604020202020204" pitchFamily="34" charset="0"/>
              </a:rPr>
              <a:t>International </a:t>
            </a:r>
            <a:r>
              <a:rPr lang="sk-SK" altLang="sk-SK" sz="1600" dirty="0" err="1" smtClean="0">
                <a:solidFill>
                  <a:schemeClr val="tx2"/>
                </a:solidFill>
                <a:latin typeface="+mn-lt"/>
                <a:cs typeface="Arial" panose="020B0604020202020204" pitchFamily="34" charset="0"/>
              </a:rPr>
              <a:t>Organization</a:t>
            </a:r>
            <a:r>
              <a:rPr lang="sk-SK" altLang="sk-SK" sz="1600" dirty="0" smtClean="0">
                <a:solidFill>
                  <a:schemeClr val="tx2"/>
                </a:solidFill>
                <a:latin typeface="+mn-lt"/>
                <a:cs typeface="Arial" panose="020B0604020202020204" pitchFamily="34" charset="0"/>
              </a:rPr>
              <a:t> </a:t>
            </a:r>
            <a:r>
              <a:rPr lang="sk-SK" altLang="sk-SK" sz="1600" dirty="0" err="1">
                <a:solidFill>
                  <a:schemeClr val="tx2"/>
                </a:solidFill>
                <a:latin typeface="+mn-lt"/>
                <a:cs typeface="Arial" panose="020B0604020202020204" pitchFamily="34" charset="0"/>
              </a:rPr>
              <a:t>for</a:t>
            </a:r>
            <a:r>
              <a:rPr lang="sk-SK" altLang="sk-SK" sz="1600" dirty="0">
                <a:solidFill>
                  <a:schemeClr val="tx2"/>
                </a:solidFill>
                <a:latin typeface="+mn-lt"/>
                <a:cs typeface="Arial" panose="020B0604020202020204" pitchFamily="34" charset="0"/>
              </a:rPr>
              <a:t> </a:t>
            </a:r>
            <a:r>
              <a:rPr lang="sk-SK" altLang="sk-SK" sz="1600" dirty="0" err="1" smtClean="0">
                <a:solidFill>
                  <a:schemeClr val="tx2"/>
                </a:solidFill>
                <a:latin typeface="+mn-lt"/>
                <a:cs typeface="Arial" panose="020B0604020202020204" pitchFamily="34" charset="0"/>
              </a:rPr>
              <a:t>Standardization</a:t>
            </a:r>
            <a:endParaRPr lang="sk-SK" altLang="sk-SK" sz="1600" dirty="0">
              <a:solidFill>
                <a:schemeClr val="tx2"/>
              </a:solidFill>
              <a:latin typeface="+mn-lt"/>
              <a:cs typeface="Arial" panose="020B0604020202020204" pitchFamily="34" charset="0"/>
            </a:endParaRPr>
          </a:p>
          <a:p>
            <a:pPr>
              <a:defRPr/>
            </a:pPr>
            <a:r>
              <a:rPr lang="sk-SK" altLang="sk-SK" sz="1600" b="1" dirty="0" err="1">
                <a:solidFill>
                  <a:schemeClr val="tx2"/>
                </a:solidFill>
                <a:latin typeface="+mn-lt"/>
                <a:cs typeface="Arial" panose="020B0604020202020204" pitchFamily="34" charset="0"/>
              </a:rPr>
              <a:t>www.iso.org</a:t>
            </a:r>
            <a:endParaRPr lang="sk-SK" altLang="sk-SK" sz="1600" b="1" dirty="0">
              <a:solidFill>
                <a:schemeClr val="tx2"/>
              </a:solidFill>
              <a:latin typeface="+mn-lt"/>
              <a:cs typeface="Arial" panose="020B0604020202020204" pitchFamily="34" charset="0"/>
            </a:endParaRPr>
          </a:p>
          <a:p>
            <a:pPr>
              <a:defRPr/>
            </a:pPr>
            <a:r>
              <a:rPr lang="sk-SK" altLang="sk-SK" sz="1600" dirty="0">
                <a:solidFill>
                  <a:schemeClr val="tx2"/>
                </a:solidFill>
                <a:latin typeface="+mn-lt"/>
                <a:cs typeface="Arial" panose="020B0604020202020204" pitchFamily="34" charset="0"/>
              </a:rPr>
              <a:t> </a:t>
            </a:r>
          </a:p>
          <a:p>
            <a:pPr>
              <a:defRPr/>
            </a:pPr>
            <a:endParaRPr lang="sk-SK" sz="1600" dirty="0">
              <a:solidFill>
                <a:schemeClr val="tx2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15" name="BlokTextu 14"/>
          <p:cNvSpPr txBox="1"/>
          <p:nvPr/>
        </p:nvSpPr>
        <p:spPr>
          <a:xfrm>
            <a:off x="2417762" y="3640978"/>
            <a:ext cx="6840538" cy="83099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sk-SK" altLang="sk-SK" sz="1600" dirty="0">
                <a:solidFill>
                  <a:schemeClr val="tx2"/>
                </a:solidFill>
                <a:latin typeface="+mn-lt"/>
                <a:cs typeface="Arial" panose="020B0604020202020204" pitchFamily="34" charset="0"/>
              </a:rPr>
              <a:t>Medzinárodná elektrotechnická komisia </a:t>
            </a:r>
          </a:p>
          <a:p>
            <a:pPr>
              <a:defRPr/>
            </a:pPr>
            <a:r>
              <a:rPr lang="sk-SK" altLang="sk-SK" sz="1600" dirty="0">
                <a:solidFill>
                  <a:schemeClr val="tx2"/>
                </a:solidFill>
                <a:latin typeface="+mn-lt"/>
                <a:cs typeface="Arial" panose="020B0604020202020204" pitchFamily="34" charset="0"/>
              </a:rPr>
              <a:t>International </a:t>
            </a:r>
            <a:r>
              <a:rPr lang="sk-SK" altLang="sk-SK" sz="1600" dirty="0" err="1">
                <a:solidFill>
                  <a:schemeClr val="tx2"/>
                </a:solidFill>
                <a:latin typeface="+mn-lt"/>
                <a:cs typeface="Arial" panose="020B0604020202020204" pitchFamily="34" charset="0"/>
              </a:rPr>
              <a:t>Electrotechnical</a:t>
            </a:r>
            <a:r>
              <a:rPr lang="sk-SK" altLang="sk-SK" sz="1600" dirty="0">
                <a:solidFill>
                  <a:schemeClr val="tx2"/>
                </a:solidFill>
                <a:latin typeface="+mn-lt"/>
                <a:cs typeface="Arial" panose="020B0604020202020204" pitchFamily="34" charset="0"/>
              </a:rPr>
              <a:t> </a:t>
            </a:r>
            <a:r>
              <a:rPr lang="sk-SK" altLang="sk-SK" sz="1600" dirty="0" err="1" smtClean="0">
                <a:solidFill>
                  <a:schemeClr val="tx2"/>
                </a:solidFill>
                <a:latin typeface="+mn-lt"/>
                <a:cs typeface="Arial" panose="020B0604020202020204" pitchFamily="34" charset="0"/>
              </a:rPr>
              <a:t>Commission</a:t>
            </a:r>
            <a:endParaRPr lang="sk-SK" altLang="sk-SK" sz="1600" dirty="0">
              <a:solidFill>
                <a:schemeClr val="tx2"/>
              </a:solidFill>
              <a:latin typeface="+mn-lt"/>
              <a:cs typeface="Arial" panose="020B0604020202020204" pitchFamily="34" charset="0"/>
            </a:endParaRPr>
          </a:p>
          <a:p>
            <a:pPr>
              <a:defRPr/>
            </a:pPr>
            <a:r>
              <a:rPr lang="sk-SK" sz="1600" b="1" dirty="0" err="1">
                <a:solidFill>
                  <a:schemeClr val="tx2"/>
                </a:solidFill>
                <a:latin typeface="+mn-lt"/>
                <a:cs typeface="Arial" panose="020B0604020202020204" pitchFamily="34" charset="0"/>
              </a:rPr>
              <a:t>www.iec.ch</a:t>
            </a:r>
            <a:endParaRPr lang="sk-SK" sz="1600" b="1" dirty="0">
              <a:solidFill>
                <a:schemeClr val="tx2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8" name="BlokTextu 7"/>
          <p:cNvSpPr txBox="1"/>
          <p:nvPr/>
        </p:nvSpPr>
        <p:spPr>
          <a:xfrm>
            <a:off x="459824" y="5229200"/>
            <a:ext cx="8229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k-SK" altLang="sk-SK" sz="1600" b="1" dirty="0">
                <a:solidFill>
                  <a:schemeClr val="tx2"/>
                </a:solidFill>
                <a:latin typeface="+mn-lt"/>
              </a:rPr>
              <a:t>Nezaväzujú </a:t>
            </a:r>
            <a:r>
              <a:rPr lang="sk-SK" altLang="sk-SK" sz="1600" dirty="0">
                <a:solidFill>
                  <a:schemeClr val="tx2"/>
                </a:solidFill>
                <a:latin typeface="+mn-lt"/>
              </a:rPr>
              <a:t>svojich </a:t>
            </a:r>
            <a:r>
              <a:rPr lang="sk-SK" altLang="sk-SK" sz="1600" dirty="0" smtClean="0">
                <a:solidFill>
                  <a:schemeClr val="tx2"/>
                </a:solidFill>
                <a:latin typeface="+mn-lt"/>
              </a:rPr>
              <a:t>členov prijať medzinárodné normy </a:t>
            </a:r>
            <a:r>
              <a:rPr lang="sk-SK" altLang="sk-SK" sz="1600" dirty="0">
                <a:solidFill>
                  <a:schemeClr val="tx2"/>
                </a:solidFill>
                <a:latin typeface="+mn-lt"/>
              </a:rPr>
              <a:t>do národných </a:t>
            </a:r>
            <a:r>
              <a:rPr lang="sk-SK" altLang="sk-SK" sz="1600" dirty="0" smtClean="0">
                <a:solidFill>
                  <a:schemeClr val="tx2"/>
                </a:solidFill>
                <a:latin typeface="+mn-lt"/>
              </a:rPr>
              <a:t>sústav.</a:t>
            </a:r>
            <a:endParaRPr lang="sk-SK" altLang="sk-SK" sz="1600" dirty="0">
              <a:solidFill>
                <a:schemeClr val="tx2"/>
              </a:solidFill>
              <a:latin typeface="+mn-lt"/>
            </a:endParaRPr>
          </a:p>
          <a:p>
            <a:endParaRPr lang="sk-SK" sz="1600" dirty="0">
              <a:latin typeface="+mn-lt"/>
            </a:endParaRPr>
          </a:p>
        </p:txBody>
      </p:sp>
      <p:sp>
        <p:nvSpPr>
          <p:cNvPr id="17" name="BlokTextu 16"/>
          <p:cNvSpPr txBox="1"/>
          <p:nvPr/>
        </p:nvSpPr>
        <p:spPr>
          <a:xfrm>
            <a:off x="1345296" y="1222247"/>
            <a:ext cx="4896544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2000" dirty="0" smtClean="0">
                <a:solidFill>
                  <a:schemeClr val="tx2"/>
                </a:solidFill>
                <a:latin typeface="+mn-lt"/>
                <a:cs typeface="Arial" panose="020B0604020202020204" pitchFamily="34" charset="0"/>
              </a:rPr>
              <a:t>Medzinárodné normalizačné orgány</a:t>
            </a:r>
          </a:p>
          <a:p>
            <a:endParaRPr lang="sk-SK" sz="1600" dirty="0" smtClean="0">
              <a:solidFill>
                <a:schemeClr val="tx2"/>
              </a:solidFill>
              <a:latin typeface="+mn-lt"/>
              <a:cs typeface="Arial" panose="020B0604020202020204" pitchFamily="34" charset="0"/>
            </a:endParaRPr>
          </a:p>
          <a:p>
            <a:r>
              <a:rPr lang="sk-SK" sz="1600" dirty="0" smtClean="0">
                <a:solidFill>
                  <a:schemeClr val="tx2"/>
                </a:solidFill>
                <a:latin typeface="+mn-lt"/>
                <a:cs typeface="Arial" panose="020B0604020202020204" pitchFamily="34" charset="0"/>
              </a:rPr>
              <a:t>ÚNMS </a:t>
            </a:r>
            <a:r>
              <a:rPr lang="sk-SK" sz="1600" dirty="0">
                <a:solidFill>
                  <a:schemeClr val="tx2"/>
                </a:solidFill>
                <a:latin typeface="+mn-lt"/>
                <a:cs typeface="Arial" panose="020B0604020202020204" pitchFamily="34" charset="0"/>
              </a:rPr>
              <a:t>SR je členom:</a:t>
            </a:r>
          </a:p>
        </p:txBody>
      </p:sp>
      <p:sp>
        <p:nvSpPr>
          <p:cNvPr id="19" name="BlokTextu 6"/>
          <p:cNvSpPr txBox="1">
            <a:spLocks noChangeArrowheads="1"/>
          </p:cNvSpPr>
          <p:nvPr/>
        </p:nvSpPr>
        <p:spPr bwMode="auto">
          <a:xfrm>
            <a:off x="1214438" y="6429375"/>
            <a:ext cx="2786340" cy="2616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sk-SK" sz="1100" dirty="0" smtClean="0">
                <a:solidFill>
                  <a:schemeClr val="tx2"/>
                </a:solidFill>
                <a:latin typeface="+mn-lt"/>
              </a:rPr>
              <a:t>Základné informácie o technickej normalizácii</a:t>
            </a:r>
            <a:endParaRPr lang="sk-SK" sz="1100" dirty="0">
              <a:solidFill>
                <a:schemeClr val="tx2"/>
              </a:solidFill>
              <a:latin typeface="+mn-lt"/>
            </a:endParaRPr>
          </a:p>
        </p:txBody>
      </p:sp>
      <p:sp>
        <p:nvSpPr>
          <p:cNvPr id="16" name="BlokTextu 15"/>
          <p:cNvSpPr txBox="1"/>
          <p:nvPr/>
        </p:nvSpPr>
        <p:spPr>
          <a:xfrm>
            <a:off x="1403647" y="479236"/>
            <a:ext cx="720588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2400" dirty="0" smtClean="0">
                <a:solidFill>
                  <a:schemeClr val="bg1"/>
                </a:solidFill>
                <a:latin typeface="+mn-lt"/>
              </a:rPr>
              <a:t>Normalizačné orgány a organizácie</a:t>
            </a:r>
            <a:endParaRPr lang="sk-SK" sz="2400" dirty="0">
              <a:solidFill>
                <a:schemeClr val="bg1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7899221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3" name="Zástupný objekt pre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sk-SK"/>
          </a:p>
        </p:txBody>
      </p:sp>
      <p:grpSp>
        <p:nvGrpSpPr>
          <p:cNvPr id="5" name="Skupina 4"/>
          <p:cNvGrpSpPr/>
          <p:nvPr/>
        </p:nvGrpSpPr>
        <p:grpSpPr>
          <a:xfrm>
            <a:off x="0" y="0"/>
            <a:ext cx="9144000" cy="6866996"/>
            <a:chOff x="0" y="0"/>
            <a:chExt cx="9144000" cy="6866996"/>
          </a:xfrm>
        </p:grpSpPr>
        <p:pic>
          <p:nvPicPr>
            <p:cNvPr id="7" name="Obrázok 6" descr="anj vzor OK_P.point.jp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9144000" cy="6858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" name="Obrázok 7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781264" y="6128527"/>
              <a:ext cx="2134136" cy="738469"/>
            </a:xfrm>
            <a:prstGeom prst="rect">
              <a:avLst/>
            </a:prstGeom>
          </p:spPr>
        </p:pic>
      </p:grpSp>
      <p:pic>
        <p:nvPicPr>
          <p:cNvPr id="10" name="Obrázok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8815" y="2011207"/>
            <a:ext cx="1119187" cy="879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Obrázok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1547" y="2997197"/>
            <a:ext cx="1577975" cy="869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Obrázok 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0165" y="4561741"/>
            <a:ext cx="1747837" cy="768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BlokTextu 12"/>
          <p:cNvSpPr txBox="1"/>
          <p:nvPr/>
        </p:nvSpPr>
        <p:spPr>
          <a:xfrm>
            <a:off x="2705100" y="3163585"/>
            <a:ext cx="6686550" cy="861774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sk-SK" altLang="sk-SK" sz="1600" dirty="0">
                <a:solidFill>
                  <a:schemeClr val="tx2"/>
                </a:solidFill>
                <a:latin typeface="+mn-lt"/>
                <a:cs typeface="Arial" panose="020B0604020202020204" pitchFamily="34" charset="0"/>
              </a:rPr>
              <a:t>Európsky výbor pre normalizáciu v elektrotechnike</a:t>
            </a:r>
          </a:p>
          <a:p>
            <a:r>
              <a:rPr lang="sk-SK" sz="1600" dirty="0" err="1">
                <a:solidFill>
                  <a:schemeClr val="tx2"/>
                </a:solidFill>
                <a:latin typeface="+mn-lt"/>
                <a:cs typeface="Arial" panose="020B0604020202020204" pitchFamily="34" charset="0"/>
              </a:rPr>
              <a:t>European</a:t>
            </a:r>
            <a:r>
              <a:rPr lang="sk-SK" sz="1600" dirty="0">
                <a:solidFill>
                  <a:schemeClr val="tx2"/>
                </a:solidFill>
                <a:latin typeface="+mn-lt"/>
                <a:cs typeface="Arial" panose="020B0604020202020204" pitchFamily="34" charset="0"/>
              </a:rPr>
              <a:t> </a:t>
            </a:r>
            <a:r>
              <a:rPr lang="sk-SK" sz="1600" dirty="0" err="1">
                <a:solidFill>
                  <a:schemeClr val="tx2"/>
                </a:solidFill>
                <a:latin typeface="+mn-lt"/>
                <a:cs typeface="Arial" panose="020B0604020202020204" pitchFamily="34" charset="0"/>
              </a:rPr>
              <a:t>Committee</a:t>
            </a:r>
            <a:r>
              <a:rPr lang="sk-SK" sz="1600" dirty="0">
                <a:solidFill>
                  <a:schemeClr val="tx2"/>
                </a:solidFill>
                <a:latin typeface="+mn-lt"/>
                <a:cs typeface="Arial" panose="020B0604020202020204" pitchFamily="34" charset="0"/>
              </a:rPr>
              <a:t> </a:t>
            </a:r>
            <a:r>
              <a:rPr lang="sk-SK" sz="1600" dirty="0" err="1">
                <a:solidFill>
                  <a:schemeClr val="tx2"/>
                </a:solidFill>
                <a:latin typeface="+mn-lt"/>
                <a:cs typeface="Arial" panose="020B0604020202020204" pitchFamily="34" charset="0"/>
              </a:rPr>
              <a:t>for</a:t>
            </a:r>
            <a:r>
              <a:rPr lang="sk-SK" sz="1600" dirty="0">
                <a:solidFill>
                  <a:schemeClr val="tx2"/>
                </a:solidFill>
                <a:latin typeface="+mn-lt"/>
                <a:cs typeface="Arial" panose="020B0604020202020204" pitchFamily="34" charset="0"/>
              </a:rPr>
              <a:t> </a:t>
            </a:r>
            <a:r>
              <a:rPr lang="sk-SK" sz="1600" dirty="0" err="1">
                <a:solidFill>
                  <a:schemeClr val="tx2"/>
                </a:solidFill>
                <a:latin typeface="+mn-lt"/>
                <a:cs typeface="Arial" panose="020B0604020202020204" pitchFamily="34" charset="0"/>
              </a:rPr>
              <a:t>Electrotechnical</a:t>
            </a:r>
            <a:r>
              <a:rPr lang="sk-SK" sz="1600" dirty="0">
                <a:solidFill>
                  <a:schemeClr val="tx2"/>
                </a:solidFill>
                <a:latin typeface="+mn-lt"/>
                <a:cs typeface="Arial" panose="020B0604020202020204" pitchFamily="34" charset="0"/>
              </a:rPr>
              <a:t> </a:t>
            </a:r>
            <a:r>
              <a:rPr lang="sk-SK" sz="1600" dirty="0" err="1">
                <a:solidFill>
                  <a:schemeClr val="tx2"/>
                </a:solidFill>
                <a:latin typeface="+mn-lt"/>
                <a:cs typeface="Arial" panose="020B0604020202020204" pitchFamily="34" charset="0"/>
              </a:rPr>
              <a:t>Standardization</a:t>
            </a:r>
            <a:endParaRPr lang="sk-SK" sz="1600" dirty="0">
              <a:solidFill>
                <a:schemeClr val="tx2"/>
              </a:solidFill>
              <a:latin typeface="+mn-lt"/>
              <a:cs typeface="Arial" panose="020B0604020202020204" pitchFamily="34" charset="0"/>
            </a:endParaRPr>
          </a:p>
          <a:p>
            <a:pPr>
              <a:defRPr/>
            </a:pPr>
            <a:r>
              <a:rPr lang="sk-SK" sz="1600" b="1" dirty="0" smtClean="0">
                <a:solidFill>
                  <a:schemeClr val="tx2"/>
                </a:solidFill>
                <a:latin typeface="+mn-lt"/>
                <a:cs typeface="Arial" panose="020B0604020202020204" pitchFamily="34" charset="0"/>
              </a:rPr>
              <a:t>www.cenelec.eu</a:t>
            </a:r>
            <a:endParaRPr lang="sk-SK" sz="1600" b="1" dirty="0">
              <a:solidFill>
                <a:schemeClr val="tx2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14" name="BlokTextu 13"/>
          <p:cNvSpPr txBox="1"/>
          <p:nvPr/>
        </p:nvSpPr>
        <p:spPr>
          <a:xfrm>
            <a:off x="2705100" y="2004132"/>
            <a:ext cx="6553200" cy="861774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sk-SK" altLang="sk-SK" sz="1600" dirty="0">
                <a:solidFill>
                  <a:schemeClr val="tx2"/>
                </a:solidFill>
                <a:latin typeface="+mn-lt"/>
                <a:cs typeface="Arial" panose="020B0604020202020204" pitchFamily="34" charset="0"/>
              </a:rPr>
              <a:t>Európsky výbor pre normalizáciu </a:t>
            </a:r>
          </a:p>
          <a:p>
            <a:r>
              <a:rPr lang="sk-SK" sz="1600" dirty="0" err="1">
                <a:solidFill>
                  <a:schemeClr val="tx2"/>
                </a:solidFill>
                <a:latin typeface="+mn-lt"/>
                <a:cs typeface="Arial" panose="020B0604020202020204" pitchFamily="34" charset="0"/>
              </a:rPr>
              <a:t>European</a:t>
            </a:r>
            <a:r>
              <a:rPr lang="sk-SK" sz="1600" dirty="0">
                <a:solidFill>
                  <a:schemeClr val="tx2"/>
                </a:solidFill>
                <a:latin typeface="+mn-lt"/>
                <a:cs typeface="Arial" panose="020B0604020202020204" pitchFamily="34" charset="0"/>
              </a:rPr>
              <a:t> </a:t>
            </a:r>
            <a:r>
              <a:rPr lang="sk-SK" sz="1600" dirty="0" err="1">
                <a:solidFill>
                  <a:schemeClr val="tx2"/>
                </a:solidFill>
                <a:latin typeface="+mn-lt"/>
                <a:cs typeface="Arial" panose="020B0604020202020204" pitchFamily="34" charset="0"/>
              </a:rPr>
              <a:t>Committee</a:t>
            </a:r>
            <a:r>
              <a:rPr lang="sk-SK" sz="1600" dirty="0">
                <a:solidFill>
                  <a:schemeClr val="tx2"/>
                </a:solidFill>
                <a:latin typeface="+mn-lt"/>
                <a:cs typeface="Arial" panose="020B0604020202020204" pitchFamily="34" charset="0"/>
              </a:rPr>
              <a:t> </a:t>
            </a:r>
            <a:r>
              <a:rPr lang="sk-SK" sz="1600" dirty="0" err="1">
                <a:solidFill>
                  <a:schemeClr val="tx2"/>
                </a:solidFill>
                <a:latin typeface="+mn-lt"/>
                <a:cs typeface="Arial" panose="020B0604020202020204" pitchFamily="34" charset="0"/>
              </a:rPr>
              <a:t>for</a:t>
            </a:r>
            <a:r>
              <a:rPr lang="sk-SK" sz="1600" dirty="0">
                <a:solidFill>
                  <a:schemeClr val="tx2"/>
                </a:solidFill>
                <a:latin typeface="+mn-lt"/>
                <a:cs typeface="Arial" panose="020B0604020202020204" pitchFamily="34" charset="0"/>
              </a:rPr>
              <a:t> </a:t>
            </a:r>
            <a:r>
              <a:rPr lang="sk-SK" sz="1600" dirty="0" err="1">
                <a:solidFill>
                  <a:schemeClr val="tx2"/>
                </a:solidFill>
                <a:latin typeface="+mn-lt"/>
                <a:cs typeface="Arial" panose="020B0604020202020204" pitchFamily="34" charset="0"/>
              </a:rPr>
              <a:t>Standardization</a:t>
            </a:r>
            <a:endParaRPr lang="sk-SK" sz="1600" dirty="0">
              <a:solidFill>
                <a:schemeClr val="tx2"/>
              </a:solidFill>
              <a:latin typeface="+mn-lt"/>
              <a:cs typeface="Arial" panose="020B0604020202020204" pitchFamily="34" charset="0"/>
            </a:endParaRPr>
          </a:p>
          <a:p>
            <a:pPr>
              <a:defRPr/>
            </a:pPr>
            <a:r>
              <a:rPr lang="sk-SK" altLang="sk-SK" sz="1600" b="1" dirty="0" smtClean="0">
                <a:solidFill>
                  <a:schemeClr val="tx2"/>
                </a:solidFill>
                <a:latin typeface="+mn-lt"/>
                <a:cs typeface="Arial" panose="020B0604020202020204" pitchFamily="34" charset="0"/>
              </a:rPr>
              <a:t>www.cen.eu</a:t>
            </a:r>
            <a:endParaRPr lang="sk-SK" altLang="sk-SK" sz="1600" b="1" dirty="0">
              <a:solidFill>
                <a:schemeClr val="tx2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15" name="BlokTextu 14"/>
          <p:cNvSpPr txBox="1"/>
          <p:nvPr/>
        </p:nvSpPr>
        <p:spPr>
          <a:xfrm>
            <a:off x="2686619" y="4639861"/>
            <a:ext cx="6337300" cy="107721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sk-SK" altLang="sk-SK" sz="1600" dirty="0">
                <a:solidFill>
                  <a:schemeClr val="tx2"/>
                </a:solidFill>
                <a:latin typeface="+mn-lt"/>
                <a:cs typeface="Arial" panose="020B0604020202020204" pitchFamily="34" charset="0"/>
              </a:rPr>
              <a:t>Európsky inštitút pre telekomunikačné normy </a:t>
            </a:r>
          </a:p>
          <a:p>
            <a:pPr>
              <a:defRPr/>
            </a:pPr>
            <a:r>
              <a:rPr lang="sk-SK" altLang="sk-SK" sz="1600" dirty="0" err="1">
                <a:solidFill>
                  <a:schemeClr val="tx2"/>
                </a:solidFill>
                <a:latin typeface="+mn-lt"/>
                <a:cs typeface="Arial" panose="020B0604020202020204" pitchFamily="34" charset="0"/>
              </a:rPr>
              <a:t>European</a:t>
            </a:r>
            <a:r>
              <a:rPr lang="sk-SK" altLang="sk-SK" sz="1600" dirty="0">
                <a:solidFill>
                  <a:schemeClr val="tx2"/>
                </a:solidFill>
                <a:latin typeface="+mn-lt"/>
                <a:cs typeface="Arial" panose="020B0604020202020204" pitchFamily="34" charset="0"/>
              </a:rPr>
              <a:t> </a:t>
            </a:r>
            <a:r>
              <a:rPr lang="sk-SK" altLang="sk-SK" sz="1600" dirty="0" err="1">
                <a:solidFill>
                  <a:schemeClr val="tx2"/>
                </a:solidFill>
                <a:latin typeface="+mn-lt"/>
                <a:cs typeface="Arial" panose="020B0604020202020204" pitchFamily="34" charset="0"/>
              </a:rPr>
              <a:t>Telecommunications</a:t>
            </a:r>
            <a:r>
              <a:rPr lang="sk-SK" altLang="sk-SK" sz="1600" dirty="0">
                <a:solidFill>
                  <a:schemeClr val="tx2"/>
                </a:solidFill>
                <a:latin typeface="+mn-lt"/>
                <a:cs typeface="Arial" panose="020B0604020202020204" pitchFamily="34" charset="0"/>
              </a:rPr>
              <a:t> </a:t>
            </a:r>
            <a:r>
              <a:rPr lang="sk-SK" altLang="sk-SK" sz="1600" dirty="0" err="1">
                <a:solidFill>
                  <a:schemeClr val="tx2"/>
                </a:solidFill>
                <a:latin typeface="+mn-lt"/>
                <a:cs typeface="Arial" panose="020B0604020202020204" pitchFamily="34" charset="0"/>
              </a:rPr>
              <a:t>Standards</a:t>
            </a:r>
            <a:r>
              <a:rPr lang="sk-SK" altLang="sk-SK" sz="1600" dirty="0">
                <a:solidFill>
                  <a:schemeClr val="tx2"/>
                </a:solidFill>
                <a:latin typeface="+mn-lt"/>
                <a:cs typeface="Arial" panose="020B0604020202020204" pitchFamily="34" charset="0"/>
              </a:rPr>
              <a:t> </a:t>
            </a:r>
            <a:r>
              <a:rPr lang="sk-SK" altLang="sk-SK" sz="1600" dirty="0" err="1" smtClean="0">
                <a:solidFill>
                  <a:schemeClr val="tx2"/>
                </a:solidFill>
                <a:latin typeface="+mn-lt"/>
                <a:cs typeface="Arial" panose="020B0604020202020204" pitchFamily="34" charset="0"/>
              </a:rPr>
              <a:t>Institute</a:t>
            </a:r>
            <a:endParaRPr lang="sk-SK" altLang="sk-SK" sz="1600" dirty="0">
              <a:solidFill>
                <a:schemeClr val="tx2"/>
              </a:solidFill>
              <a:latin typeface="+mn-lt"/>
              <a:cs typeface="Arial" panose="020B0604020202020204" pitchFamily="34" charset="0"/>
            </a:endParaRPr>
          </a:p>
          <a:p>
            <a:pPr>
              <a:defRPr/>
            </a:pPr>
            <a:r>
              <a:rPr lang="sk-SK" altLang="sk-SK" sz="1600" b="1" dirty="0" err="1">
                <a:solidFill>
                  <a:schemeClr val="tx2"/>
                </a:solidFill>
                <a:latin typeface="+mn-lt"/>
                <a:cs typeface="Arial" panose="020B0604020202020204" pitchFamily="34" charset="0"/>
              </a:rPr>
              <a:t>www.etsi.org</a:t>
            </a:r>
            <a:endParaRPr lang="sk-SK" altLang="sk-SK" sz="1600" b="1" dirty="0">
              <a:solidFill>
                <a:schemeClr val="tx2"/>
              </a:solidFill>
              <a:latin typeface="+mn-lt"/>
              <a:cs typeface="Arial" panose="020B0604020202020204" pitchFamily="34" charset="0"/>
            </a:endParaRPr>
          </a:p>
          <a:p>
            <a:pPr>
              <a:defRPr/>
            </a:pPr>
            <a:endParaRPr lang="sk-SK" sz="1600" dirty="0">
              <a:solidFill>
                <a:schemeClr val="tx2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16" name="BlokTextu 15"/>
          <p:cNvSpPr txBox="1"/>
          <p:nvPr/>
        </p:nvSpPr>
        <p:spPr>
          <a:xfrm>
            <a:off x="64354" y="5670804"/>
            <a:ext cx="86638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k-SK" altLang="sk-SK" b="1" dirty="0">
                <a:solidFill>
                  <a:schemeClr val="tx2"/>
                </a:solidFill>
                <a:latin typeface="+mn-lt"/>
              </a:rPr>
              <a:t>Zaväzujú </a:t>
            </a:r>
            <a:r>
              <a:rPr lang="sk-SK" altLang="sk-SK" dirty="0">
                <a:solidFill>
                  <a:schemeClr val="tx2"/>
                </a:solidFill>
                <a:latin typeface="+mn-lt"/>
              </a:rPr>
              <a:t>svojich členov prijať </a:t>
            </a:r>
            <a:r>
              <a:rPr lang="sk-SK" altLang="sk-SK" dirty="0" smtClean="0">
                <a:solidFill>
                  <a:schemeClr val="tx2"/>
                </a:solidFill>
                <a:latin typeface="+mn-lt"/>
              </a:rPr>
              <a:t>publikované </a:t>
            </a:r>
            <a:r>
              <a:rPr lang="sk-SK" altLang="sk-SK" dirty="0">
                <a:solidFill>
                  <a:schemeClr val="tx2"/>
                </a:solidFill>
                <a:latin typeface="+mn-lt"/>
              </a:rPr>
              <a:t>európske normy </a:t>
            </a:r>
            <a:r>
              <a:rPr lang="sk-SK" altLang="sk-SK" dirty="0" smtClean="0">
                <a:solidFill>
                  <a:schemeClr val="tx2"/>
                </a:solidFill>
                <a:latin typeface="+mn-lt"/>
              </a:rPr>
              <a:t>do </a:t>
            </a:r>
            <a:r>
              <a:rPr lang="sk-SK" altLang="sk-SK" dirty="0">
                <a:solidFill>
                  <a:schemeClr val="tx2"/>
                </a:solidFill>
                <a:latin typeface="+mn-lt"/>
              </a:rPr>
              <a:t>národných </a:t>
            </a:r>
            <a:r>
              <a:rPr lang="sk-SK" altLang="sk-SK" dirty="0" smtClean="0">
                <a:solidFill>
                  <a:schemeClr val="tx2"/>
                </a:solidFill>
                <a:latin typeface="+mn-lt"/>
              </a:rPr>
              <a:t>sústav.</a:t>
            </a:r>
            <a:endParaRPr lang="sk-SK" dirty="0">
              <a:latin typeface="+mn-lt"/>
            </a:endParaRPr>
          </a:p>
        </p:txBody>
      </p:sp>
      <p:sp>
        <p:nvSpPr>
          <p:cNvPr id="19" name="BlokTextu 18"/>
          <p:cNvSpPr txBox="1"/>
          <p:nvPr/>
        </p:nvSpPr>
        <p:spPr>
          <a:xfrm>
            <a:off x="1362701" y="964449"/>
            <a:ext cx="489654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2000" dirty="0" smtClean="0">
                <a:solidFill>
                  <a:schemeClr val="tx2"/>
                </a:solidFill>
                <a:latin typeface="+mn-lt"/>
                <a:cs typeface="Arial" panose="020B0604020202020204" pitchFamily="34" charset="0"/>
              </a:rPr>
              <a:t>Európske normalizačné organizácie</a:t>
            </a:r>
          </a:p>
          <a:p>
            <a:endParaRPr lang="sk-SK" sz="2000" dirty="0" smtClean="0">
              <a:solidFill>
                <a:schemeClr val="tx2"/>
              </a:solidFill>
              <a:latin typeface="+mn-lt"/>
              <a:cs typeface="Arial" panose="020B0604020202020204" pitchFamily="34" charset="0"/>
            </a:endParaRPr>
          </a:p>
          <a:p>
            <a:r>
              <a:rPr lang="sk-SK" sz="1600" dirty="0" smtClean="0">
                <a:solidFill>
                  <a:schemeClr val="tx2"/>
                </a:solidFill>
                <a:latin typeface="+mn-lt"/>
                <a:cs typeface="Arial" panose="020B0604020202020204" pitchFamily="34" charset="0"/>
              </a:rPr>
              <a:t>ÚNMS </a:t>
            </a:r>
            <a:r>
              <a:rPr lang="sk-SK" sz="1600" dirty="0">
                <a:solidFill>
                  <a:schemeClr val="tx2"/>
                </a:solidFill>
                <a:latin typeface="+mn-lt"/>
                <a:cs typeface="Arial" panose="020B0604020202020204" pitchFamily="34" charset="0"/>
              </a:rPr>
              <a:t>SR je členom:</a:t>
            </a:r>
          </a:p>
        </p:txBody>
      </p:sp>
      <p:sp>
        <p:nvSpPr>
          <p:cNvPr id="21" name="BlokTextu 20"/>
          <p:cNvSpPr txBox="1"/>
          <p:nvPr/>
        </p:nvSpPr>
        <p:spPr>
          <a:xfrm>
            <a:off x="1214438" y="3991166"/>
            <a:ext cx="489654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sk-SK" sz="1600" dirty="0" smtClean="0">
              <a:solidFill>
                <a:schemeClr val="tx2"/>
              </a:solidFill>
              <a:latin typeface="+mn-lt"/>
              <a:cs typeface="Arial" panose="020B0604020202020204" pitchFamily="34" charset="0"/>
            </a:endParaRPr>
          </a:p>
          <a:p>
            <a:r>
              <a:rPr lang="sk-SK" sz="1600" dirty="0" smtClean="0">
                <a:solidFill>
                  <a:schemeClr val="tx2"/>
                </a:solidFill>
                <a:latin typeface="+mn-lt"/>
                <a:cs typeface="Arial" panose="020B0604020202020204" pitchFamily="34" charset="0"/>
              </a:rPr>
              <a:t>ÚNMS </a:t>
            </a:r>
            <a:r>
              <a:rPr lang="sk-SK" sz="1600" dirty="0">
                <a:solidFill>
                  <a:schemeClr val="tx2"/>
                </a:solidFill>
                <a:latin typeface="+mn-lt"/>
                <a:cs typeface="Arial" panose="020B0604020202020204" pitchFamily="34" charset="0"/>
              </a:rPr>
              <a:t>SR </a:t>
            </a:r>
            <a:r>
              <a:rPr lang="sk-SK" sz="1600" dirty="0" smtClean="0">
                <a:solidFill>
                  <a:schemeClr val="tx2"/>
                </a:solidFill>
                <a:latin typeface="+mn-lt"/>
                <a:cs typeface="Arial" panose="020B0604020202020204" pitchFamily="34" charset="0"/>
              </a:rPr>
              <a:t>spolupracuje na základe memoranda:</a:t>
            </a:r>
            <a:endParaRPr lang="sk-SK" sz="1600" dirty="0">
              <a:solidFill>
                <a:schemeClr val="tx2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22" name="BlokTextu 6"/>
          <p:cNvSpPr txBox="1">
            <a:spLocks noChangeArrowheads="1"/>
          </p:cNvSpPr>
          <p:nvPr/>
        </p:nvSpPr>
        <p:spPr bwMode="auto">
          <a:xfrm>
            <a:off x="1214438" y="6429375"/>
            <a:ext cx="2786340" cy="2616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sk-SK" sz="1100" dirty="0" smtClean="0">
                <a:solidFill>
                  <a:schemeClr val="tx2"/>
                </a:solidFill>
                <a:latin typeface="+mn-lt"/>
              </a:rPr>
              <a:t>Základné informácie o technickej normalizácii</a:t>
            </a:r>
            <a:endParaRPr lang="sk-SK" sz="1100" dirty="0">
              <a:solidFill>
                <a:schemeClr val="tx2"/>
              </a:solidFill>
              <a:latin typeface="+mn-lt"/>
            </a:endParaRPr>
          </a:p>
        </p:txBody>
      </p:sp>
      <p:sp>
        <p:nvSpPr>
          <p:cNvPr id="23" name="BlokTextu 22"/>
          <p:cNvSpPr txBox="1"/>
          <p:nvPr/>
        </p:nvSpPr>
        <p:spPr>
          <a:xfrm>
            <a:off x="1403647" y="479236"/>
            <a:ext cx="720588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2400" dirty="0" smtClean="0">
                <a:solidFill>
                  <a:schemeClr val="bg1"/>
                </a:solidFill>
                <a:latin typeface="+mn-lt"/>
              </a:rPr>
              <a:t>Normalizačné orgány a organizácie</a:t>
            </a:r>
            <a:endParaRPr lang="sk-SK" sz="2400" dirty="0">
              <a:solidFill>
                <a:schemeClr val="bg1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1594865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3" name="Zástupný objekt pre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sk-SK"/>
          </a:p>
        </p:txBody>
      </p:sp>
      <p:grpSp>
        <p:nvGrpSpPr>
          <p:cNvPr id="5" name="Skupina 4"/>
          <p:cNvGrpSpPr/>
          <p:nvPr/>
        </p:nvGrpSpPr>
        <p:grpSpPr>
          <a:xfrm>
            <a:off x="0" y="0"/>
            <a:ext cx="9144000" cy="6866996"/>
            <a:chOff x="0" y="0"/>
            <a:chExt cx="9144000" cy="6866996"/>
          </a:xfrm>
        </p:grpSpPr>
        <p:pic>
          <p:nvPicPr>
            <p:cNvPr id="7" name="Obrázok 6" descr="anj vzor OK_P.point.jp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9144000" cy="6858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" name="Obrázok 7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781264" y="6128527"/>
              <a:ext cx="2134136" cy="738469"/>
            </a:xfrm>
            <a:prstGeom prst="rect">
              <a:avLst/>
            </a:prstGeom>
          </p:spPr>
        </p:pic>
      </p:grpSp>
      <p:pic>
        <p:nvPicPr>
          <p:cNvPr id="16" name="Obrázok 15">
            <a:extLst>
              <a:ext uri="{FF2B5EF4-FFF2-40B4-BE49-F238E27FC236}">
                <a16:creationId xmlns:a16="http://schemas.microsoft.com/office/drawing/2014/main" id="{6C049EB7-4740-4783-8806-2A3FF2C0F85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0799" y="5487838"/>
            <a:ext cx="2134136" cy="738469"/>
          </a:xfrm>
          <a:prstGeom prst="rect">
            <a:avLst/>
          </a:prstGeom>
        </p:spPr>
      </p:pic>
      <p:pic>
        <p:nvPicPr>
          <p:cNvPr id="17" name="Obrázok 16">
            <a:extLst>
              <a:ext uri="{FF2B5EF4-FFF2-40B4-BE49-F238E27FC236}">
                <a16:creationId xmlns:a16="http://schemas.microsoft.com/office/drawing/2014/main" id="{6C049EB7-4740-4783-8806-2A3FF2C0F85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7128" y="5471201"/>
            <a:ext cx="2134136" cy="738469"/>
          </a:xfrm>
          <a:prstGeom prst="rect">
            <a:avLst/>
          </a:prstGeom>
        </p:spPr>
      </p:pic>
      <p:grpSp>
        <p:nvGrpSpPr>
          <p:cNvPr id="40" name="Skupina 39"/>
          <p:cNvGrpSpPr/>
          <p:nvPr/>
        </p:nvGrpSpPr>
        <p:grpSpPr>
          <a:xfrm>
            <a:off x="1281286" y="3044888"/>
            <a:ext cx="8292462" cy="863305"/>
            <a:chOff x="1281287" y="2756726"/>
            <a:chExt cx="8292462" cy="863305"/>
          </a:xfrm>
        </p:grpSpPr>
        <p:sp>
          <p:nvSpPr>
            <p:cNvPr id="24" name="Obdĺžnik 23"/>
            <p:cNvSpPr/>
            <p:nvPr/>
          </p:nvSpPr>
          <p:spPr>
            <a:xfrm>
              <a:off x="1281287" y="2756726"/>
              <a:ext cx="7631245" cy="863305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k-SK"/>
            </a:p>
          </p:txBody>
        </p:sp>
        <p:pic>
          <p:nvPicPr>
            <p:cNvPr id="13" name="Obrázok 5">
              <a:extLst>
                <a:ext uri="{FF2B5EF4-FFF2-40B4-BE49-F238E27FC236}">
                  <a16:creationId xmlns:a16="http://schemas.microsoft.com/office/drawing/2014/main" id="{BBFCE705-9F79-4AB4-9FAC-A04632465A80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37133" y="2907363"/>
              <a:ext cx="1065168" cy="5872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9" name="BlokTextu 18"/>
            <p:cNvSpPr txBox="1"/>
            <p:nvPr/>
          </p:nvSpPr>
          <p:spPr>
            <a:xfrm>
              <a:off x="7269493" y="3050965"/>
              <a:ext cx="2304256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sk-SK" sz="1600" b="1" dirty="0" smtClean="0">
                  <a:latin typeface="+mn-lt"/>
                </a:rPr>
                <a:t>Európska úroveň</a:t>
              </a:r>
              <a:endParaRPr lang="sk-SK" sz="1600" b="1" dirty="0">
                <a:latin typeface="+mn-lt"/>
              </a:endParaRPr>
            </a:p>
          </p:txBody>
        </p:sp>
        <p:pic>
          <p:nvPicPr>
            <p:cNvPr id="26" name="Obrázok 4">
              <a:extLst>
                <a:ext uri="{FF2B5EF4-FFF2-40B4-BE49-F238E27FC236}">
                  <a16:creationId xmlns:a16="http://schemas.microsoft.com/office/drawing/2014/main" id="{A73FC5DF-F842-44CC-984E-F33393F7FC8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530" r="11051"/>
            <a:stretch/>
          </p:blipFill>
          <p:spPr bwMode="auto">
            <a:xfrm>
              <a:off x="1915607" y="2851277"/>
              <a:ext cx="671752" cy="6731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2" name="Obdĺžnik 21"/>
          <p:cNvSpPr/>
          <p:nvPr/>
        </p:nvSpPr>
        <p:spPr>
          <a:xfrm>
            <a:off x="1342370" y="1238163"/>
            <a:ext cx="7570163" cy="863187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pic>
        <p:nvPicPr>
          <p:cNvPr id="9" name="Obrázok 5">
            <a:extLst>
              <a:ext uri="{FF2B5EF4-FFF2-40B4-BE49-F238E27FC236}">
                <a16:creationId xmlns:a16="http://schemas.microsoft.com/office/drawing/2014/main" id="{34F66738-4258-49F7-91D3-CA0CA6F79775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5607" y="1371472"/>
            <a:ext cx="698068" cy="641607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9525">
            <a:noFill/>
            <a:miter lim="800000"/>
            <a:headEnd/>
            <a:tailEnd/>
          </a:ln>
          <a:extLst/>
        </p:spPr>
      </p:pic>
      <p:sp>
        <p:nvSpPr>
          <p:cNvPr id="18" name="BlokTextu 17"/>
          <p:cNvSpPr txBox="1"/>
          <p:nvPr/>
        </p:nvSpPr>
        <p:spPr>
          <a:xfrm>
            <a:off x="6823152" y="1490606"/>
            <a:ext cx="230425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1600" b="1" dirty="0" smtClean="0">
                <a:latin typeface="+mn-lt"/>
              </a:rPr>
              <a:t>Medzinárodná úroveň</a:t>
            </a:r>
            <a:endParaRPr lang="sk-SK" sz="1600" b="1" dirty="0">
              <a:latin typeface="+mn-lt"/>
            </a:endParaRPr>
          </a:p>
        </p:txBody>
      </p:sp>
      <p:pic>
        <p:nvPicPr>
          <p:cNvPr id="28" name="Obrázok 6">
            <a:extLst>
              <a:ext uri="{FF2B5EF4-FFF2-40B4-BE49-F238E27FC236}">
                <a16:creationId xmlns:a16="http://schemas.microsoft.com/office/drawing/2014/main" id="{68FA3FF3-9535-4673-B613-7CD0089AB7D5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52" t="4474" r="5874" b="5039"/>
          <a:stretch/>
        </p:blipFill>
        <p:spPr bwMode="auto">
          <a:xfrm>
            <a:off x="4939801" y="1332103"/>
            <a:ext cx="656547" cy="67530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9525">
            <a:noFill/>
            <a:miter lim="800000"/>
            <a:headEnd/>
            <a:tailEnd/>
          </a:ln>
          <a:extLst/>
        </p:spPr>
      </p:pic>
      <p:grpSp>
        <p:nvGrpSpPr>
          <p:cNvPr id="33" name="Skupina 32"/>
          <p:cNvGrpSpPr/>
          <p:nvPr/>
        </p:nvGrpSpPr>
        <p:grpSpPr>
          <a:xfrm>
            <a:off x="1281286" y="4526190"/>
            <a:ext cx="8276735" cy="863305"/>
            <a:chOff x="1214438" y="4540359"/>
            <a:chExt cx="8379586" cy="863305"/>
          </a:xfrm>
        </p:grpSpPr>
        <p:grpSp>
          <p:nvGrpSpPr>
            <p:cNvPr id="32" name="Skupina 31"/>
            <p:cNvGrpSpPr/>
            <p:nvPr/>
          </p:nvGrpSpPr>
          <p:grpSpPr>
            <a:xfrm>
              <a:off x="1214438" y="4540359"/>
              <a:ext cx="7631244" cy="863305"/>
              <a:chOff x="1281288" y="3747985"/>
              <a:chExt cx="7631244" cy="863305"/>
            </a:xfrm>
          </p:grpSpPr>
          <p:sp>
            <p:nvSpPr>
              <p:cNvPr id="29" name="Obdĺžnik 28"/>
              <p:cNvSpPr/>
              <p:nvPr/>
            </p:nvSpPr>
            <p:spPr>
              <a:xfrm>
                <a:off x="1281288" y="3747985"/>
                <a:ext cx="7631244" cy="863305"/>
              </a:xfrm>
              <a:prstGeom prst="rect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k-SK"/>
              </a:p>
            </p:txBody>
          </p:sp>
          <p:sp>
            <p:nvSpPr>
              <p:cNvPr id="30" name="BlokTextu 29"/>
              <p:cNvSpPr txBox="1"/>
              <p:nvPr/>
            </p:nvSpPr>
            <p:spPr>
              <a:xfrm>
                <a:off x="1475656" y="3944768"/>
                <a:ext cx="2448272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sk-SK" sz="1600" dirty="0">
                    <a:latin typeface="+mn-lt"/>
                  </a:rPr>
                  <a:t>Národné </a:t>
                </a:r>
                <a:r>
                  <a:rPr lang="sk-SK" sz="1600" dirty="0" smtClean="0">
                    <a:latin typeface="+mn-lt"/>
                  </a:rPr>
                  <a:t>normalizačné </a:t>
                </a:r>
                <a:endParaRPr lang="sk-SK" sz="1600" dirty="0">
                  <a:latin typeface="+mn-lt"/>
                </a:endParaRPr>
              </a:p>
              <a:p>
                <a:r>
                  <a:rPr lang="sk-SK" sz="1600" dirty="0">
                    <a:latin typeface="+mn-lt"/>
                  </a:rPr>
                  <a:t>orgány (NNO)</a:t>
                </a:r>
              </a:p>
            </p:txBody>
          </p:sp>
          <p:sp>
            <p:nvSpPr>
              <p:cNvPr id="31" name="BlokTextu 30"/>
              <p:cNvSpPr txBox="1"/>
              <p:nvPr/>
            </p:nvSpPr>
            <p:spPr>
              <a:xfrm>
                <a:off x="4728032" y="3948269"/>
                <a:ext cx="1981992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sk-SK" sz="1600" dirty="0" smtClean="0">
                    <a:latin typeface="+mn-lt"/>
                  </a:rPr>
                  <a:t>Národné komitéty (NC)</a:t>
                </a:r>
                <a:endParaRPr lang="sk-SK" sz="1600" dirty="0">
                  <a:latin typeface="+mn-lt"/>
                </a:endParaRPr>
              </a:p>
            </p:txBody>
          </p:sp>
        </p:grpSp>
        <p:sp>
          <p:nvSpPr>
            <p:cNvPr id="20" name="BlokTextu 19"/>
            <p:cNvSpPr txBox="1"/>
            <p:nvPr/>
          </p:nvSpPr>
          <p:spPr>
            <a:xfrm>
              <a:off x="7289768" y="4813761"/>
              <a:ext cx="2304256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sk-SK" sz="1600" b="1" dirty="0" smtClean="0">
                  <a:latin typeface="+mn-lt"/>
                </a:rPr>
                <a:t>Národná úroveň</a:t>
              </a:r>
              <a:endParaRPr lang="sk-SK" sz="1600" b="1" dirty="0">
                <a:latin typeface="+mn-lt"/>
              </a:endParaRPr>
            </a:p>
          </p:txBody>
        </p:sp>
      </p:grpSp>
      <p:sp>
        <p:nvSpPr>
          <p:cNvPr id="34" name="Obojsmerná zvislá šípka 33"/>
          <p:cNvSpPr/>
          <p:nvPr/>
        </p:nvSpPr>
        <p:spPr>
          <a:xfrm>
            <a:off x="3635896" y="1692276"/>
            <a:ext cx="360040" cy="3335064"/>
          </a:xfrm>
          <a:prstGeom prst="upDownArrow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35" name="Obojsmerná zvislá šípka 34"/>
          <p:cNvSpPr/>
          <p:nvPr/>
        </p:nvSpPr>
        <p:spPr>
          <a:xfrm>
            <a:off x="2112905" y="3882812"/>
            <a:ext cx="304293" cy="657186"/>
          </a:xfrm>
          <a:prstGeom prst="upDownArrow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36" name="Obojsmerná zvislá šípka 35"/>
          <p:cNvSpPr/>
          <p:nvPr/>
        </p:nvSpPr>
        <p:spPr>
          <a:xfrm>
            <a:off x="5117569" y="3896475"/>
            <a:ext cx="304293" cy="657186"/>
          </a:xfrm>
          <a:prstGeom prst="upDownArrow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38" name="Obojsmerná zvislá šípka 37"/>
          <p:cNvSpPr/>
          <p:nvPr/>
        </p:nvSpPr>
        <p:spPr>
          <a:xfrm>
            <a:off x="2099335" y="2109041"/>
            <a:ext cx="304293" cy="939714"/>
          </a:xfrm>
          <a:prstGeom prst="upDownArrow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39" name="Obojsmerná zvislá šípka 38"/>
          <p:cNvSpPr/>
          <p:nvPr/>
        </p:nvSpPr>
        <p:spPr>
          <a:xfrm>
            <a:off x="5113672" y="2087528"/>
            <a:ext cx="304293" cy="964430"/>
          </a:xfrm>
          <a:prstGeom prst="upDownArrow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42" name="BlokTextu 41"/>
          <p:cNvSpPr txBox="1"/>
          <p:nvPr/>
        </p:nvSpPr>
        <p:spPr>
          <a:xfrm>
            <a:off x="352066" y="2419486"/>
            <a:ext cx="1858440" cy="338554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sk-SK" sz="1600" dirty="0" smtClean="0">
                <a:latin typeface="+mn-lt"/>
              </a:rPr>
              <a:t>Viedenská dohoda</a:t>
            </a:r>
            <a:endParaRPr lang="sk-SK" sz="1600" dirty="0">
              <a:latin typeface="+mn-lt"/>
            </a:endParaRPr>
          </a:p>
        </p:txBody>
      </p:sp>
      <p:sp>
        <p:nvSpPr>
          <p:cNvPr id="61" name="BlokTextu 60"/>
          <p:cNvSpPr txBox="1"/>
          <p:nvPr/>
        </p:nvSpPr>
        <p:spPr>
          <a:xfrm>
            <a:off x="5265818" y="2414866"/>
            <a:ext cx="2402526" cy="338554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sk-SK" sz="1600" dirty="0" smtClean="0">
                <a:latin typeface="+mn-lt"/>
              </a:rPr>
              <a:t>Frankfurtská dohoda</a:t>
            </a:r>
            <a:endParaRPr lang="sk-SK" sz="1600" dirty="0">
              <a:latin typeface="+mn-lt"/>
            </a:endParaRPr>
          </a:p>
        </p:txBody>
      </p:sp>
      <p:sp>
        <p:nvSpPr>
          <p:cNvPr id="62" name="BlokTextu 61"/>
          <p:cNvSpPr txBox="1"/>
          <p:nvPr/>
        </p:nvSpPr>
        <p:spPr>
          <a:xfrm>
            <a:off x="1403647" y="479236"/>
            <a:ext cx="720588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2400" dirty="0" smtClean="0">
                <a:solidFill>
                  <a:schemeClr val="bg1"/>
                </a:solidFill>
                <a:latin typeface="+mn-lt"/>
              </a:rPr>
              <a:t>Normalizačné orgány a organizácie</a:t>
            </a:r>
            <a:endParaRPr lang="sk-SK" sz="240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37" name="BlokTextu 6"/>
          <p:cNvSpPr txBox="1">
            <a:spLocks noChangeArrowheads="1"/>
          </p:cNvSpPr>
          <p:nvPr/>
        </p:nvSpPr>
        <p:spPr bwMode="auto">
          <a:xfrm>
            <a:off x="1214438" y="6429375"/>
            <a:ext cx="2786340" cy="2616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sk-SK" sz="1100" dirty="0" smtClean="0">
                <a:solidFill>
                  <a:schemeClr val="tx2"/>
                </a:solidFill>
                <a:latin typeface="+mn-lt"/>
              </a:rPr>
              <a:t>Základné informácie o technickej normalizácii</a:t>
            </a:r>
            <a:endParaRPr lang="sk-SK" sz="1100" dirty="0">
              <a:solidFill>
                <a:schemeClr val="tx2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3919583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Skupina 17"/>
          <p:cNvGrpSpPr/>
          <p:nvPr/>
        </p:nvGrpSpPr>
        <p:grpSpPr>
          <a:xfrm>
            <a:off x="0" y="0"/>
            <a:ext cx="9144000" cy="6866996"/>
            <a:chOff x="0" y="0"/>
            <a:chExt cx="9144000" cy="6866996"/>
          </a:xfrm>
        </p:grpSpPr>
        <p:pic>
          <p:nvPicPr>
            <p:cNvPr id="4" name="Obrázok 3" descr="anj vzor OK_P.point.jp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9144000" cy="6858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7" name="Obrázok 16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781264" y="6128527"/>
              <a:ext cx="2134136" cy="738469"/>
            </a:xfrm>
            <a:prstGeom prst="rect">
              <a:avLst/>
            </a:prstGeom>
          </p:spPr>
        </p:pic>
      </p:grpSp>
      <p:sp>
        <p:nvSpPr>
          <p:cNvPr id="5" name="BlokTextu 4"/>
          <p:cNvSpPr txBox="1"/>
          <p:nvPr/>
        </p:nvSpPr>
        <p:spPr>
          <a:xfrm>
            <a:off x="1403647" y="505580"/>
            <a:ext cx="79474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2400" dirty="0" smtClean="0">
                <a:solidFill>
                  <a:schemeClr val="bg1"/>
                </a:solidFill>
                <a:latin typeface="+mn-lt"/>
              </a:rPr>
              <a:t>Kvíz</a:t>
            </a:r>
            <a:endParaRPr lang="sk-SK" sz="240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6" name="BlokTextu 6"/>
          <p:cNvSpPr txBox="1">
            <a:spLocks noChangeArrowheads="1"/>
          </p:cNvSpPr>
          <p:nvPr/>
        </p:nvSpPr>
        <p:spPr bwMode="auto">
          <a:xfrm>
            <a:off x="1214438" y="6429375"/>
            <a:ext cx="2786340" cy="2616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sk-SK" sz="1100" dirty="0" smtClean="0">
                <a:solidFill>
                  <a:schemeClr val="tx2"/>
                </a:solidFill>
                <a:latin typeface="+mn-lt"/>
              </a:rPr>
              <a:t>Základné informácie o technickej normalizácii</a:t>
            </a:r>
            <a:endParaRPr lang="sk-SK" sz="1100" dirty="0">
              <a:solidFill>
                <a:schemeClr val="tx2"/>
              </a:solidFill>
              <a:latin typeface="+mn-lt"/>
            </a:endParaRPr>
          </a:p>
        </p:txBody>
      </p:sp>
      <p:sp>
        <p:nvSpPr>
          <p:cNvPr id="7" name="BlokTextu 6"/>
          <p:cNvSpPr txBox="1"/>
          <p:nvPr/>
        </p:nvSpPr>
        <p:spPr>
          <a:xfrm>
            <a:off x="1763688" y="1597836"/>
            <a:ext cx="6696744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2000" dirty="0" smtClean="0">
                <a:solidFill>
                  <a:schemeClr val="tx2"/>
                </a:solidFill>
                <a:latin typeface="+mn-lt"/>
                <a:cs typeface="Arial" panose="020B0604020202020204" pitchFamily="34" charset="0"/>
              </a:rPr>
              <a:t>CEN a ISO sú...</a:t>
            </a:r>
            <a:endParaRPr lang="sk-SK" sz="2000" dirty="0">
              <a:solidFill>
                <a:schemeClr val="tx2"/>
              </a:solidFill>
              <a:latin typeface="+mn-lt"/>
              <a:cs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sk-SK" sz="2000" dirty="0">
              <a:solidFill>
                <a:schemeClr val="tx2"/>
              </a:solidFill>
              <a:latin typeface="+mn-lt"/>
              <a:cs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sk-SK" sz="2000" dirty="0">
              <a:solidFill>
                <a:schemeClr val="tx2"/>
              </a:solidFill>
              <a:latin typeface="+mn-lt"/>
              <a:cs typeface="Arial" panose="020B0604020202020204" pitchFamily="34" charset="0"/>
            </a:endParaRPr>
          </a:p>
          <a:p>
            <a:pPr marL="457200" indent="-457200">
              <a:buFont typeface="+mj-lt"/>
              <a:buAutoNum type="alphaLcParenR"/>
            </a:pPr>
            <a:r>
              <a:rPr lang="sk-SK" sz="2000" dirty="0">
                <a:solidFill>
                  <a:schemeClr val="tx2"/>
                </a:solidFill>
                <a:latin typeface="+mn-lt"/>
                <a:cs typeface="Arial" panose="020B0604020202020204" pitchFamily="34" charset="0"/>
              </a:rPr>
              <a:t>z</a:t>
            </a:r>
            <a:r>
              <a:rPr lang="sk-SK" sz="2000" dirty="0" smtClean="0">
                <a:solidFill>
                  <a:schemeClr val="tx2"/>
                </a:solidFill>
                <a:latin typeface="+mn-lt"/>
                <a:cs typeface="Arial" panose="020B0604020202020204" pitchFamily="34" charset="0"/>
              </a:rPr>
              <a:t>odpovedné za neelektrotechnickú oblasť</a:t>
            </a:r>
            <a:endParaRPr lang="sk-SK" sz="2000" dirty="0">
              <a:solidFill>
                <a:schemeClr val="tx2"/>
              </a:solidFill>
              <a:latin typeface="+mn-lt"/>
              <a:cs typeface="Arial" panose="020B0604020202020204" pitchFamily="34" charset="0"/>
            </a:endParaRPr>
          </a:p>
          <a:p>
            <a:pPr marL="457200" indent="-457200">
              <a:buFont typeface="+mj-lt"/>
              <a:buAutoNum type="alphaLcParenR"/>
            </a:pPr>
            <a:r>
              <a:rPr lang="sk-SK" sz="2000" dirty="0" smtClean="0">
                <a:solidFill>
                  <a:schemeClr val="tx2"/>
                </a:solidFill>
                <a:latin typeface="+mn-lt"/>
                <a:cs typeface="Arial" panose="020B0604020202020204" pitchFamily="34" charset="0"/>
              </a:rPr>
              <a:t>európske normalizačné organizácie</a:t>
            </a:r>
            <a:endParaRPr lang="sk-SK" sz="2000" dirty="0">
              <a:solidFill>
                <a:schemeClr val="tx2"/>
              </a:solidFill>
              <a:latin typeface="+mn-lt"/>
              <a:cs typeface="Arial" panose="020B0604020202020204" pitchFamily="34" charset="0"/>
            </a:endParaRPr>
          </a:p>
          <a:p>
            <a:pPr marL="457200" indent="-457200">
              <a:buFont typeface="+mj-lt"/>
              <a:buAutoNum type="alphaLcParenR"/>
            </a:pPr>
            <a:r>
              <a:rPr lang="sk-SK" sz="2000" dirty="0" smtClean="0">
                <a:solidFill>
                  <a:schemeClr val="tx2"/>
                </a:solidFill>
                <a:latin typeface="+mn-lt"/>
                <a:cs typeface="Arial" panose="020B0604020202020204" pitchFamily="34" charset="0"/>
              </a:rPr>
              <a:t>národné normalizačné organizácie</a:t>
            </a:r>
          </a:p>
          <a:p>
            <a:endParaRPr lang="sk-SK" dirty="0"/>
          </a:p>
        </p:txBody>
      </p:sp>
      <p:pic>
        <p:nvPicPr>
          <p:cNvPr id="8" name="Grafický objekt 10" descr="Pomoc">
            <a:extLst>
              <a:ext uri="{FF2B5EF4-FFF2-40B4-BE49-F238E27FC236}">
                <a16:creationId xmlns:a16="http://schemas.microsoft.com/office/drawing/2014/main" id="{07F21A93-9423-422B-B2F3-9C44B773A66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tretch>
            <a:fillRect/>
          </a:stretch>
        </p:blipFill>
        <p:spPr>
          <a:xfrm>
            <a:off x="231488" y="279212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68881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3" name="Zástupný objekt pre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sk-SK"/>
          </a:p>
        </p:txBody>
      </p:sp>
      <p:pic>
        <p:nvPicPr>
          <p:cNvPr id="4" name="Obrázok 3" descr="anj vzor OK_P.point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BlokTextu 6"/>
          <p:cNvSpPr txBox="1">
            <a:spLocks noChangeArrowheads="1"/>
          </p:cNvSpPr>
          <p:nvPr/>
        </p:nvSpPr>
        <p:spPr bwMode="auto">
          <a:xfrm>
            <a:off x="1214438" y="6429375"/>
            <a:ext cx="2786340" cy="2616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sk-SK" sz="1100" dirty="0" smtClean="0">
                <a:solidFill>
                  <a:schemeClr val="tx2"/>
                </a:solidFill>
                <a:latin typeface="+mn-lt"/>
              </a:rPr>
              <a:t>Základné informácie o technickej normalizácii</a:t>
            </a:r>
            <a:endParaRPr lang="sk-SK" sz="1100" dirty="0">
              <a:solidFill>
                <a:schemeClr val="tx2"/>
              </a:solidFill>
              <a:latin typeface="+mn-lt"/>
            </a:endParaRPr>
          </a:p>
        </p:txBody>
      </p:sp>
      <p:sp>
        <p:nvSpPr>
          <p:cNvPr id="6" name="BlokTextu 5"/>
          <p:cNvSpPr txBox="1"/>
          <p:nvPr/>
        </p:nvSpPr>
        <p:spPr>
          <a:xfrm>
            <a:off x="1403647" y="505580"/>
            <a:ext cx="79474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2400" dirty="0" smtClean="0">
                <a:solidFill>
                  <a:schemeClr val="bg1"/>
                </a:solidFill>
                <a:latin typeface="+mn-lt"/>
              </a:rPr>
              <a:t>Kvíz</a:t>
            </a:r>
            <a:endParaRPr lang="sk-SK" sz="240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7" name="BlokTextu 6"/>
          <p:cNvSpPr txBox="1"/>
          <p:nvPr/>
        </p:nvSpPr>
        <p:spPr>
          <a:xfrm>
            <a:off x="1763688" y="1597836"/>
            <a:ext cx="6696744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2000" dirty="0" smtClean="0">
                <a:solidFill>
                  <a:schemeClr val="tx2"/>
                </a:solidFill>
                <a:latin typeface="+mn-lt"/>
                <a:cs typeface="Arial" panose="020B0604020202020204" pitchFamily="34" charset="0"/>
              </a:rPr>
              <a:t>CENELEC je ...</a:t>
            </a:r>
            <a:endParaRPr lang="sk-SK" sz="2000" dirty="0">
              <a:solidFill>
                <a:schemeClr val="tx2"/>
              </a:solidFill>
              <a:latin typeface="+mn-lt"/>
              <a:cs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sk-SK" sz="2000" dirty="0">
              <a:solidFill>
                <a:schemeClr val="tx2"/>
              </a:solidFill>
              <a:latin typeface="+mn-lt"/>
              <a:cs typeface="Arial" panose="020B0604020202020204" pitchFamily="34" charset="0"/>
            </a:endParaRPr>
          </a:p>
          <a:p>
            <a:pPr marL="457200" indent="-457200">
              <a:buFont typeface="+mj-lt"/>
              <a:buAutoNum type="alphaLcParenR"/>
            </a:pPr>
            <a:r>
              <a:rPr lang="sk-SK" sz="2000" dirty="0">
                <a:solidFill>
                  <a:schemeClr val="tx2"/>
                </a:solidFill>
                <a:latin typeface="+mn-lt"/>
                <a:cs typeface="Arial" panose="020B0604020202020204" pitchFamily="34" charset="0"/>
              </a:rPr>
              <a:t>e</a:t>
            </a:r>
            <a:r>
              <a:rPr lang="sk-SK" sz="2000" dirty="0" smtClean="0">
                <a:solidFill>
                  <a:schemeClr val="tx2"/>
                </a:solidFill>
                <a:latin typeface="+mn-lt"/>
                <a:cs typeface="Arial" panose="020B0604020202020204" pitchFamily="34" charset="0"/>
              </a:rPr>
              <a:t>urópska normalizačná organizácia</a:t>
            </a:r>
            <a:endParaRPr lang="sk-SK" sz="2000" dirty="0">
              <a:solidFill>
                <a:schemeClr val="tx2"/>
              </a:solidFill>
              <a:latin typeface="+mn-lt"/>
              <a:cs typeface="Arial" panose="020B0604020202020204" pitchFamily="34" charset="0"/>
            </a:endParaRPr>
          </a:p>
          <a:p>
            <a:pPr marL="457200" indent="-457200">
              <a:buFont typeface="+mj-lt"/>
              <a:buAutoNum type="alphaLcParenR"/>
            </a:pPr>
            <a:r>
              <a:rPr lang="sk-SK" sz="2000" dirty="0" smtClean="0">
                <a:solidFill>
                  <a:schemeClr val="tx2"/>
                </a:solidFill>
                <a:latin typeface="+mn-lt"/>
                <a:cs typeface="Arial" panose="020B0604020202020204" pitchFamily="34" charset="0"/>
              </a:rPr>
              <a:t>zodpovedná za neelektrotechnickú oblasť</a:t>
            </a:r>
          </a:p>
          <a:p>
            <a:pPr marL="457200" indent="-457200">
              <a:buFont typeface="+mj-lt"/>
              <a:buAutoNum type="alphaLcParenR"/>
            </a:pPr>
            <a:r>
              <a:rPr lang="sk-SK" sz="2000" dirty="0" smtClean="0">
                <a:solidFill>
                  <a:schemeClr val="tx2"/>
                </a:solidFill>
                <a:latin typeface="+mn-lt"/>
                <a:cs typeface="Arial" panose="020B0604020202020204" pitchFamily="34" charset="0"/>
              </a:rPr>
              <a:t>národná normalizačná organizácia</a:t>
            </a:r>
          </a:p>
          <a:p>
            <a:pPr marL="457200" indent="-457200">
              <a:buFont typeface="+mj-lt"/>
              <a:buAutoNum type="alphaLcParenR"/>
            </a:pPr>
            <a:r>
              <a:rPr lang="sk-SK" sz="2000" dirty="0" smtClean="0">
                <a:solidFill>
                  <a:schemeClr val="tx2"/>
                </a:solidFill>
                <a:latin typeface="+mn-lt"/>
                <a:cs typeface="Arial" panose="020B0604020202020204" pitchFamily="34" charset="0"/>
              </a:rPr>
              <a:t>medzinárodný normalizačný orgán</a:t>
            </a:r>
          </a:p>
          <a:p>
            <a:endParaRPr lang="sk-SK" dirty="0"/>
          </a:p>
        </p:txBody>
      </p:sp>
      <p:pic>
        <p:nvPicPr>
          <p:cNvPr id="8" name="Grafický objekt 10" descr="Pomoc">
            <a:extLst>
              <a:ext uri="{FF2B5EF4-FFF2-40B4-BE49-F238E27FC236}">
                <a16:creationId xmlns:a16="http://schemas.microsoft.com/office/drawing/2014/main" id="{07F21A93-9423-422B-B2F3-9C44B773A66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tretch>
            <a:fillRect/>
          </a:stretch>
        </p:blipFill>
        <p:spPr>
          <a:xfrm>
            <a:off x="231488" y="279212"/>
            <a:ext cx="914400" cy="914400"/>
          </a:xfrm>
          <a:prstGeom prst="rect">
            <a:avLst/>
          </a:prstGeom>
        </p:spPr>
      </p:pic>
      <p:pic>
        <p:nvPicPr>
          <p:cNvPr id="9" name="Obrázok 8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1264" y="6128527"/>
            <a:ext cx="2134136" cy="7384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20471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3" name="Zástupný objekt pre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sk-SK"/>
          </a:p>
        </p:txBody>
      </p:sp>
      <p:grpSp>
        <p:nvGrpSpPr>
          <p:cNvPr id="4" name="Skupina 3"/>
          <p:cNvGrpSpPr/>
          <p:nvPr/>
        </p:nvGrpSpPr>
        <p:grpSpPr>
          <a:xfrm>
            <a:off x="0" y="0"/>
            <a:ext cx="9144000" cy="6866996"/>
            <a:chOff x="0" y="0"/>
            <a:chExt cx="9144000" cy="6866996"/>
          </a:xfrm>
        </p:grpSpPr>
        <p:pic>
          <p:nvPicPr>
            <p:cNvPr id="5" name="Obrázok 4" descr="anj vzor OK_P.point.jp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9144000" cy="6858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" name="Obrázok 5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781264" y="6128527"/>
              <a:ext cx="2134136" cy="738469"/>
            </a:xfrm>
            <a:prstGeom prst="rect">
              <a:avLst/>
            </a:prstGeom>
          </p:spPr>
        </p:pic>
      </p:grpSp>
      <p:sp>
        <p:nvSpPr>
          <p:cNvPr id="11" name="BlokTextu 10"/>
          <p:cNvSpPr txBox="1"/>
          <p:nvPr/>
        </p:nvSpPr>
        <p:spPr>
          <a:xfrm>
            <a:off x="103528" y="5833673"/>
            <a:ext cx="9144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k-SK" sz="2000" dirty="0">
                <a:solidFill>
                  <a:schemeClr val="tx2"/>
                </a:solidFill>
                <a:latin typeface="+mn-lt"/>
                <a:cs typeface="Arial" panose="020B0604020202020204" pitchFamily="34" charset="0"/>
              </a:rPr>
              <a:t>Úrovne rozhodovania technickej práce</a:t>
            </a:r>
          </a:p>
        </p:txBody>
      </p:sp>
      <p:sp>
        <p:nvSpPr>
          <p:cNvPr id="14" name="BlokTextu 13"/>
          <p:cNvSpPr txBox="1"/>
          <p:nvPr/>
        </p:nvSpPr>
        <p:spPr>
          <a:xfrm>
            <a:off x="1403648" y="526822"/>
            <a:ext cx="79474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2400" dirty="0" smtClean="0">
                <a:solidFill>
                  <a:schemeClr val="bg1"/>
                </a:solidFill>
                <a:latin typeface="+mn-lt"/>
              </a:rPr>
              <a:t>Technická normalizácia na európskej a medzinárodnej </a:t>
            </a:r>
            <a:r>
              <a:rPr lang="sk-SK" sz="2400" dirty="0">
                <a:solidFill>
                  <a:schemeClr val="bg1"/>
                </a:solidFill>
                <a:latin typeface="+mn-lt"/>
              </a:rPr>
              <a:t>úrovni</a:t>
            </a:r>
          </a:p>
        </p:txBody>
      </p:sp>
      <p:graphicFrame>
        <p:nvGraphicFramePr>
          <p:cNvPr id="15" name="Diagram 14"/>
          <p:cNvGraphicFramePr/>
          <p:nvPr>
            <p:extLst>
              <p:ext uri="{D42A27DB-BD31-4B8C-83A1-F6EECF244321}">
                <p14:modId xmlns:p14="http://schemas.microsoft.com/office/powerpoint/2010/main" val="2326160258"/>
              </p:ext>
            </p:extLst>
          </p:nvPr>
        </p:nvGraphicFramePr>
        <p:xfrm>
          <a:off x="1187624" y="1240671"/>
          <a:ext cx="6873981" cy="449226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pic>
        <p:nvPicPr>
          <p:cNvPr id="16" name="Obrázok 4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9309" y="1910497"/>
            <a:ext cx="774414" cy="6085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Obrázok 5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799" y="2619654"/>
            <a:ext cx="926232" cy="5106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Obrázok 5">
            <a:extLst>
              <a:ext uri="{FF2B5EF4-FFF2-40B4-BE49-F238E27FC236}">
                <a16:creationId xmlns:a16="http://schemas.microsoft.com/office/drawing/2014/main" id="{34F66738-4258-49F7-91D3-CA0CA6F79775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8881" y="3221574"/>
            <a:ext cx="698068" cy="641607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9525">
            <a:noFill/>
            <a:miter lim="800000"/>
            <a:headEnd/>
            <a:tailEnd/>
          </a:ln>
          <a:extLst/>
        </p:spPr>
      </p:pic>
      <p:pic>
        <p:nvPicPr>
          <p:cNvPr id="19" name="Obrázok 6">
            <a:extLst>
              <a:ext uri="{FF2B5EF4-FFF2-40B4-BE49-F238E27FC236}">
                <a16:creationId xmlns:a16="http://schemas.microsoft.com/office/drawing/2014/main" id="{68FA3FF3-9535-4673-B613-7CD0089AB7D5}"/>
              </a:ext>
            </a:extLst>
          </p:cNvPr>
          <p:cNvPicPr>
            <a:picLocks noChangeAspect="1"/>
          </p:cNvPicPr>
          <p:nvPr/>
        </p:nvPicPr>
        <p:blipFill rotWithShape="1"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52" t="4474" r="5874" b="5039"/>
          <a:stretch/>
        </p:blipFill>
        <p:spPr bwMode="auto">
          <a:xfrm>
            <a:off x="239642" y="4109822"/>
            <a:ext cx="656547" cy="67530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9525">
            <a:noFill/>
            <a:miter lim="800000"/>
            <a:headEnd/>
            <a:tailEnd/>
          </a:ln>
          <a:extLst/>
        </p:spPr>
      </p:pic>
    </p:spTree>
    <p:extLst>
      <p:ext uri="{BB962C8B-B14F-4D97-AF65-F5344CB8AC3E}">
        <p14:creationId xmlns:p14="http://schemas.microsoft.com/office/powerpoint/2010/main" val="12602292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3" name="Zástupný objekt pre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sk-SK"/>
          </a:p>
        </p:txBody>
      </p:sp>
      <p:grpSp>
        <p:nvGrpSpPr>
          <p:cNvPr id="5" name="Skupina 4"/>
          <p:cNvGrpSpPr/>
          <p:nvPr/>
        </p:nvGrpSpPr>
        <p:grpSpPr>
          <a:xfrm>
            <a:off x="0" y="0"/>
            <a:ext cx="9144000" cy="6866996"/>
            <a:chOff x="0" y="0"/>
            <a:chExt cx="9144000" cy="6866996"/>
          </a:xfrm>
        </p:grpSpPr>
        <p:pic>
          <p:nvPicPr>
            <p:cNvPr id="7" name="Obrázok 6" descr="anj vzor OK_P.point.jp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9144000" cy="6858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" name="Obrázok 7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781264" y="6128527"/>
              <a:ext cx="2134136" cy="738469"/>
            </a:xfrm>
            <a:prstGeom prst="rect">
              <a:avLst/>
            </a:prstGeom>
          </p:spPr>
        </p:pic>
      </p:grpSp>
      <p:pic>
        <p:nvPicPr>
          <p:cNvPr id="9" name="Obrázok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368817" y="1942886"/>
            <a:ext cx="3185408" cy="2331865"/>
          </a:xfrm>
          <a:prstGeom prst="rect">
            <a:avLst/>
          </a:prstGeom>
        </p:spPr>
      </p:pic>
      <p:pic>
        <p:nvPicPr>
          <p:cNvPr id="10" name="Obrázok 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869069" y="1951431"/>
            <a:ext cx="3235353" cy="2334201"/>
          </a:xfrm>
          <a:prstGeom prst="rect">
            <a:avLst/>
          </a:prstGeom>
        </p:spPr>
      </p:pic>
      <p:pic>
        <p:nvPicPr>
          <p:cNvPr id="11" name="Obrázok 4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9309" y="1910497"/>
            <a:ext cx="774414" cy="6085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Obrázok 5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799" y="2619654"/>
            <a:ext cx="926232" cy="5106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BlokTextu 14"/>
          <p:cNvSpPr txBox="1"/>
          <p:nvPr/>
        </p:nvSpPr>
        <p:spPr>
          <a:xfrm>
            <a:off x="1298605" y="1069203"/>
            <a:ext cx="7209058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1600" dirty="0" smtClean="0">
                <a:solidFill>
                  <a:schemeClr val="tx2"/>
                </a:solidFill>
                <a:latin typeface="+mn-lt"/>
              </a:rPr>
              <a:t>Rozdelenie práce technických orgánov podľa sektorov</a:t>
            </a:r>
          </a:p>
          <a:p>
            <a:r>
              <a:rPr lang="sk-SK" sz="1600" b="1" dirty="0" smtClean="0">
                <a:solidFill>
                  <a:schemeClr val="tx2"/>
                </a:solidFill>
                <a:latin typeface="+mn-lt"/>
              </a:rPr>
              <a:t>CEN </a:t>
            </a:r>
            <a:r>
              <a:rPr lang="sk-SK" sz="1600" dirty="0" smtClean="0">
                <a:solidFill>
                  <a:schemeClr val="tx2"/>
                </a:solidFill>
                <a:latin typeface="+mn-lt"/>
              </a:rPr>
              <a:t>		</a:t>
            </a:r>
            <a:r>
              <a:rPr lang="sk-SK" sz="1600" dirty="0" smtClean="0">
                <a:latin typeface="+mn-lt"/>
                <a:hlinkClick r:id="rId9"/>
              </a:rPr>
              <a:t>CEN </a:t>
            </a:r>
            <a:r>
              <a:rPr lang="sk-SK" sz="1600" dirty="0" err="1">
                <a:latin typeface="+mn-lt"/>
                <a:hlinkClick r:id="rId9"/>
              </a:rPr>
              <a:t>Sectors</a:t>
            </a:r>
            <a:r>
              <a:rPr lang="sk-SK" sz="1600" dirty="0">
                <a:latin typeface="+mn-lt"/>
                <a:hlinkClick r:id="rId9"/>
              </a:rPr>
              <a:t> - CEN-CENELEC (cencenelec.eu)</a:t>
            </a:r>
            <a:r>
              <a:rPr lang="sk-SK" sz="1600" dirty="0" smtClean="0">
                <a:solidFill>
                  <a:schemeClr val="tx2"/>
                </a:solidFill>
                <a:latin typeface="+mn-lt"/>
              </a:rPr>
              <a:t> </a:t>
            </a:r>
          </a:p>
          <a:p>
            <a:r>
              <a:rPr lang="sk-SK" sz="1600" b="1" dirty="0" smtClean="0">
                <a:solidFill>
                  <a:schemeClr val="tx2"/>
                </a:solidFill>
                <a:latin typeface="+mn-lt"/>
              </a:rPr>
              <a:t>CENELEC</a:t>
            </a:r>
            <a:r>
              <a:rPr lang="sk-SK" sz="1600" dirty="0" smtClean="0">
                <a:solidFill>
                  <a:schemeClr val="tx2"/>
                </a:solidFill>
                <a:latin typeface="+mn-lt"/>
              </a:rPr>
              <a:t>		</a:t>
            </a:r>
            <a:r>
              <a:rPr lang="sk-SK" sz="1600" dirty="0" smtClean="0">
                <a:latin typeface="+mn-lt"/>
                <a:hlinkClick r:id="rId10"/>
              </a:rPr>
              <a:t>CENELEC </a:t>
            </a:r>
            <a:r>
              <a:rPr lang="sk-SK" sz="1600" dirty="0" err="1">
                <a:latin typeface="+mn-lt"/>
                <a:hlinkClick r:id="rId10"/>
              </a:rPr>
              <a:t>Sectors</a:t>
            </a:r>
            <a:r>
              <a:rPr lang="sk-SK" sz="1600" dirty="0">
                <a:latin typeface="+mn-lt"/>
                <a:hlinkClick r:id="rId10"/>
              </a:rPr>
              <a:t> - CEN-CENELEC (cencenelec.eu)</a:t>
            </a:r>
            <a:endParaRPr lang="sk-SK" sz="1600" dirty="0">
              <a:solidFill>
                <a:schemeClr val="tx2"/>
              </a:solidFill>
              <a:latin typeface="+mn-lt"/>
            </a:endParaRPr>
          </a:p>
          <a:p>
            <a:endParaRPr lang="sk-SK" dirty="0">
              <a:solidFill>
                <a:schemeClr val="tx2"/>
              </a:solidFill>
              <a:latin typeface="+mn-lt"/>
            </a:endParaRPr>
          </a:p>
        </p:txBody>
      </p:sp>
      <p:sp>
        <p:nvSpPr>
          <p:cNvPr id="16" name="BlokTextu 15"/>
          <p:cNvSpPr txBox="1"/>
          <p:nvPr/>
        </p:nvSpPr>
        <p:spPr>
          <a:xfrm>
            <a:off x="1178646" y="4848828"/>
            <a:ext cx="786102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1600" dirty="0" smtClean="0">
                <a:solidFill>
                  <a:schemeClr val="tx2"/>
                </a:solidFill>
                <a:latin typeface="+mn-lt"/>
              </a:rPr>
              <a:t>Európske a medzinárodné technické komisie (TC)</a:t>
            </a:r>
          </a:p>
          <a:p>
            <a:r>
              <a:rPr lang="sk-SK" sz="1600" b="1" dirty="0" smtClean="0">
                <a:solidFill>
                  <a:schemeClr val="tx2"/>
                </a:solidFill>
                <a:latin typeface="+mn-lt"/>
              </a:rPr>
              <a:t>CEN/TC</a:t>
            </a:r>
            <a:r>
              <a:rPr lang="sk-SK" sz="1600" dirty="0" smtClean="0">
                <a:solidFill>
                  <a:schemeClr val="tx2"/>
                </a:solidFill>
                <a:latin typeface="+mn-lt"/>
              </a:rPr>
              <a:t> </a:t>
            </a:r>
            <a:r>
              <a:rPr lang="sk-SK" sz="1600" dirty="0" smtClean="0">
                <a:latin typeface="+mn-lt"/>
              </a:rPr>
              <a:t>		</a:t>
            </a:r>
            <a:r>
              <a:rPr lang="sk-SK" sz="1600" dirty="0" smtClean="0">
                <a:latin typeface="+mn-lt"/>
                <a:hlinkClick r:id="rId11"/>
              </a:rPr>
              <a:t>https</a:t>
            </a:r>
            <a:r>
              <a:rPr lang="sk-SK" sz="1600" dirty="0">
                <a:latin typeface="+mn-lt"/>
                <a:hlinkClick r:id="rId11"/>
              </a:rPr>
              <a:t>://standards.cen.eu/dyn/www/f?p=CENWEB:6:::</a:t>
            </a:r>
            <a:r>
              <a:rPr lang="sk-SK" sz="1600" dirty="0" smtClean="0">
                <a:latin typeface="+mn-lt"/>
                <a:hlinkClick r:id="rId11"/>
              </a:rPr>
              <a:t>NO</a:t>
            </a:r>
            <a:endParaRPr lang="sk-SK" sz="1600" dirty="0" smtClean="0">
              <a:latin typeface="+mn-lt"/>
            </a:endParaRPr>
          </a:p>
          <a:p>
            <a:r>
              <a:rPr lang="sk-SK" sz="1600" b="1" dirty="0">
                <a:solidFill>
                  <a:schemeClr val="tx2"/>
                </a:solidFill>
                <a:latin typeface="+mn-lt"/>
              </a:rPr>
              <a:t>CENELEC/TC</a:t>
            </a:r>
            <a:r>
              <a:rPr lang="sk-SK" sz="1600" dirty="0">
                <a:latin typeface="+mn-lt"/>
              </a:rPr>
              <a:t> </a:t>
            </a:r>
            <a:r>
              <a:rPr lang="sk-SK" sz="1600" dirty="0" smtClean="0">
                <a:latin typeface="+mn-lt"/>
              </a:rPr>
              <a:t>	</a:t>
            </a:r>
            <a:r>
              <a:rPr lang="sk-SK" sz="1600" dirty="0">
                <a:latin typeface="+mn-lt"/>
                <a:hlinkClick r:id="rId11"/>
              </a:rPr>
              <a:t>https://standards.cen.eu/dyn/www/f?p=CENWEB:6:::NO</a:t>
            </a:r>
            <a:endParaRPr lang="sk-SK" sz="1600" dirty="0">
              <a:latin typeface="+mn-lt"/>
            </a:endParaRPr>
          </a:p>
          <a:p>
            <a:r>
              <a:rPr lang="sk-SK" sz="1600" b="1" dirty="0" smtClean="0">
                <a:solidFill>
                  <a:schemeClr val="tx2"/>
                </a:solidFill>
                <a:latin typeface="+mn-lt"/>
              </a:rPr>
              <a:t>ISO/TC</a:t>
            </a:r>
            <a:r>
              <a:rPr lang="sk-SK" sz="1600" dirty="0" smtClean="0">
                <a:latin typeface="+mn-lt"/>
              </a:rPr>
              <a:t> 		</a:t>
            </a:r>
            <a:r>
              <a:rPr lang="sk-SK" sz="1600" dirty="0" smtClean="0">
                <a:latin typeface="+mn-lt"/>
                <a:hlinkClick r:id="rId12"/>
              </a:rPr>
              <a:t>https://www.iso.org/technical-committees.html</a:t>
            </a:r>
            <a:endParaRPr lang="sk-SK" sz="1600" dirty="0" smtClean="0">
              <a:latin typeface="+mn-lt"/>
            </a:endParaRPr>
          </a:p>
          <a:p>
            <a:r>
              <a:rPr lang="sk-SK" sz="1600" b="1" dirty="0" smtClean="0">
                <a:solidFill>
                  <a:schemeClr val="tx2"/>
                </a:solidFill>
                <a:latin typeface="+mn-lt"/>
              </a:rPr>
              <a:t>IEC/TC</a:t>
            </a:r>
            <a:r>
              <a:rPr lang="sk-SK" sz="1600" b="1" dirty="0" smtClean="0">
                <a:latin typeface="+mn-lt"/>
              </a:rPr>
              <a:t> </a:t>
            </a:r>
            <a:r>
              <a:rPr lang="sk-SK" sz="1600" dirty="0" smtClean="0">
                <a:latin typeface="+mn-lt"/>
              </a:rPr>
              <a:t>		</a:t>
            </a:r>
            <a:r>
              <a:rPr lang="sk-SK" sz="1600" dirty="0" smtClean="0">
                <a:latin typeface="+mn-lt"/>
                <a:hlinkClick r:id="rId13"/>
              </a:rPr>
              <a:t>https</a:t>
            </a:r>
            <a:r>
              <a:rPr lang="sk-SK" sz="1600" dirty="0">
                <a:latin typeface="+mn-lt"/>
                <a:hlinkClick r:id="rId13"/>
              </a:rPr>
              <a:t>://</a:t>
            </a:r>
            <a:r>
              <a:rPr lang="sk-SK" sz="1600" dirty="0" smtClean="0">
                <a:latin typeface="+mn-lt"/>
                <a:hlinkClick r:id="rId13"/>
              </a:rPr>
              <a:t>www.iec.ch/technical-committees-and-subcommittees#tclist</a:t>
            </a:r>
            <a:endParaRPr lang="sk-SK" sz="1600" dirty="0" smtClean="0">
              <a:latin typeface="+mn-lt"/>
            </a:endParaRPr>
          </a:p>
          <a:p>
            <a:endParaRPr lang="sk-SK" sz="1600" dirty="0">
              <a:latin typeface="+mn-lt"/>
            </a:endParaRPr>
          </a:p>
        </p:txBody>
      </p:sp>
      <p:pic>
        <p:nvPicPr>
          <p:cNvPr id="17" name="Obrázok 5">
            <a:extLst>
              <a:ext uri="{FF2B5EF4-FFF2-40B4-BE49-F238E27FC236}">
                <a16:creationId xmlns:a16="http://schemas.microsoft.com/office/drawing/2014/main" id="{34F66738-4258-49F7-91D3-CA0CA6F79775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8881" y="3221574"/>
            <a:ext cx="698068" cy="641607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9525">
            <a:noFill/>
            <a:miter lim="800000"/>
            <a:headEnd/>
            <a:tailEnd/>
          </a:ln>
          <a:extLst/>
        </p:spPr>
      </p:pic>
      <p:pic>
        <p:nvPicPr>
          <p:cNvPr id="18" name="Obrázok 6">
            <a:extLst>
              <a:ext uri="{FF2B5EF4-FFF2-40B4-BE49-F238E27FC236}">
                <a16:creationId xmlns:a16="http://schemas.microsoft.com/office/drawing/2014/main" id="{68FA3FF3-9535-4673-B613-7CD0089AB7D5}"/>
              </a:ext>
            </a:extLst>
          </p:cNvPr>
          <p:cNvPicPr>
            <a:picLocks noChangeAspect="1"/>
          </p:cNvPicPr>
          <p:nvPr/>
        </p:nvPicPr>
        <p:blipFill rotWithShape="1"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52" t="4474" r="5874" b="5039"/>
          <a:stretch/>
        </p:blipFill>
        <p:spPr bwMode="auto">
          <a:xfrm>
            <a:off x="239642" y="4109822"/>
            <a:ext cx="656547" cy="67530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9525">
            <a:noFill/>
            <a:miter lim="800000"/>
            <a:headEnd/>
            <a:tailEnd/>
          </a:ln>
          <a:extLst/>
        </p:spPr>
      </p:pic>
      <p:cxnSp>
        <p:nvCxnSpPr>
          <p:cNvPr id="20" name="Rovná spojnica 19"/>
          <p:cNvCxnSpPr/>
          <p:nvPr/>
        </p:nvCxnSpPr>
        <p:spPr>
          <a:xfrm>
            <a:off x="1241069" y="4581128"/>
            <a:ext cx="7798601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1" name="BlokTextu 6"/>
          <p:cNvSpPr txBox="1">
            <a:spLocks noChangeArrowheads="1"/>
          </p:cNvSpPr>
          <p:nvPr/>
        </p:nvSpPr>
        <p:spPr bwMode="auto">
          <a:xfrm>
            <a:off x="1214438" y="6429375"/>
            <a:ext cx="2786340" cy="2616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sk-SK" sz="1100" dirty="0" smtClean="0">
                <a:solidFill>
                  <a:schemeClr val="tx2"/>
                </a:solidFill>
                <a:latin typeface="+mn-lt"/>
              </a:rPr>
              <a:t>Základné informácie o technickej normalizácii</a:t>
            </a:r>
            <a:endParaRPr lang="sk-SK" sz="1100" dirty="0">
              <a:solidFill>
                <a:schemeClr val="tx2"/>
              </a:solidFill>
              <a:latin typeface="+mn-lt"/>
            </a:endParaRPr>
          </a:p>
        </p:txBody>
      </p:sp>
      <p:sp>
        <p:nvSpPr>
          <p:cNvPr id="19" name="BlokTextu 18"/>
          <p:cNvSpPr txBox="1"/>
          <p:nvPr/>
        </p:nvSpPr>
        <p:spPr>
          <a:xfrm>
            <a:off x="1403648" y="526822"/>
            <a:ext cx="79474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2400" dirty="0" smtClean="0">
                <a:solidFill>
                  <a:schemeClr val="bg1"/>
                </a:solidFill>
                <a:latin typeface="+mn-lt"/>
              </a:rPr>
              <a:t>Technická normalizácia na európskej a medzinárodnej úrovni</a:t>
            </a:r>
            <a:endParaRPr lang="sk-SK" sz="2400" dirty="0">
              <a:solidFill>
                <a:schemeClr val="bg1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40019101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3" name="Zástupný objekt pre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BlokTextu 6"/>
          <p:cNvSpPr txBox="1">
            <a:spLocks noChangeArrowheads="1"/>
          </p:cNvSpPr>
          <p:nvPr/>
        </p:nvSpPr>
        <p:spPr bwMode="auto">
          <a:xfrm>
            <a:off x="-144847" y="6457890"/>
            <a:ext cx="669751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sk-SK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9pPr>
          </a:lstStyle>
          <a:p>
            <a:pPr algn="ctr"/>
            <a:r>
              <a:rPr lang="sk-SK" sz="1000" dirty="0">
                <a:solidFill>
                  <a:schemeClr val="tx2"/>
                </a:solidFill>
                <a:latin typeface="Calibri" pitchFamily="34" charset="0"/>
              </a:rPr>
              <a:t>Tvorba technických noriem </a:t>
            </a:r>
            <a:r>
              <a:rPr lang="sk-SK" sz="1000" dirty="0" smtClean="0">
                <a:solidFill>
                  <a:schemeClr val="tx2"/>
                </a:solidFill>
                <a:latin typeface="Calibri" pitchFamily="34" charset="0"/>
              </a:rPr>
              <a:t> na </a:t>
            </a:r>
            <a:r>
              <a:rPr lang="sk-SK" sz="1000" dirty="0">
                <a:solidFill>
                  <a:schemeClr val="tx2"/>
                </a:solidFill>
                <a:latin typeface="Calibri" pitchFamily="34" charset="0"/>
              </a:rPr>
              <a:t>národnej a medzinárodnej úrovni</a:t>
            </a:r>
            <a:endParaRPr lang="sk-SK" altLang="sk-SK" sz="1000" dirty="0"/>
          </a:p>
          <a:p>
            <a:pPr eaLnBrk="1" hangingPunct="1"/>
            <a:endParaRPr lang="sk-SK" altLang="sk-SK" sz="1000" dirty="0"/>
          </a:p>
        </p:txBody>
      </p:sp>
      <p:grpSp>
        <p:nvGrpSpPr>
          <p:cNvPr id="12" name="Skupina 11"/>
          <p:cNvGrpSpPr/>
          <p:nvPr/>
        </p:nvGrpSpPr>
        <p:grpSpPr>
          <a:xfrm>
            <a:off x="0" y="0"/>
            <a:ext cx="9144000" cy="6866996"/>
            <a:chOff x="0" y="0"/>
            <a:chExt cx="9144000" cy="6866996"/>
          </a:xfrm>
        </p:grpSpPr>
        <p:pic>
          <p:nvPicPr>
            <p:cNvPr id="4" name="Obrázok 3" descr="anj vzor OK_P.point.jp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9144000" cy="6858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" name="Obrázok 7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781264" y="6128527"/>
              <a:ext cx="2134136" cy="738469"/>
            </a:xfrm>
            <a:prstGeom prst="rect">
              <a:avLst/>
            </a:prstGeom>
          </p:spPr>
        </p:pic>
      </p:grpSp>
      <p:sp>
        <p:nvSpPr>
          <p:cNvPr id="10" name="BlokTextu 9"/>
          <p:cNvSpPr txBox="1"/>
          <p:nvPr/>
        </p:nvSpPr>
        <p:spPr>
          <a:xfrm>
            <a:off x="1223628" y="1514476"/>
            <a:ext cx="7463172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sk-SK" sz="1600" dirty="0" smtClean="0">
                <a:solidFill>
                  <a:schemeClr val="tx2"/>
                </a:solidFill>
                <a:latin typeface="+mn-lt"/>
              </a:rPr>
              <a:t>Čo je technická norma?</a:t>
            </a:r>
          </a:p>
          <a:p>
            <a:endParaRPr lang="sk-SK" sz="1600" dirty="0">
              <a:solidFill>
                <a:schemeClr val="tx2"/>
              </a:solidFill>
              <a:latin typeface="+mn-lt"/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sk-SK" sz="1600" dirty="0" smtClean="0">
                <a:solidFill>
                  <a:schemeClr val="tx2"/>
                </a:solidFill>
                <a:latin typeface="+mn-lt"/>
              </a:rPr>
              <a:t>Výhody používania technických noriem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sk-SK" sz="1600" dirty="0">
              <a:solidFill>
                <a:schemeClr val="tx2"/>
              </a:solidFill>
              <a:latin typeface="+mn-lt"/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sk-SK" sz="1600" dirty="0" smtClean="0">
                <a:solidFill>
                  <a:schemeClr val="tx2"/>
                </a:solidFill>
                <a:latin typeface="+mn-lt"/>
              </a:rPr>
              <a:t>Dosiahnutie súladu s technickými normami</a:t>
            </a:r>
          </a:p>
          <a:p>
            <a:endParaRPr lang="sk-SK" sz="1600" dirty="0" smtClean="0">
              <a:solidFill>
                <a:schemeClr val="tx2"/>
              </a:solidFill>
              <a:latin typeface="+mn-lt"/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sk-SK" sz="1600" dirty="0" smtClean="0">
                <a:solidFill>
                  <a:schemeClr val="tx2"/>
                </a:solidFill>
                <a:latin typeface="+mn-lt"/>
              </a:rPr>
              <a:t>Normalizačné orgány a organizácie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sk-SK" sz="1600" dirty="0">
              <a:solidFill>
                <a:schemeClr val="tx2"/>
              </a:solidFill>
              <a:latin typeface="+mn-lt"/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sk-SK" sz="1600" dirty="0" smtClean="0">
                <a:solidFill>
                  <a:schemeClr val="tx2"/>
                </a:solidFill>
                <a:latin typeface="+mn-lt"/>
              </a:rPr>
              <a:t>Technická normalizácia na európskej a medzinárodnej úrovni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sk-SK" sz="1600" dirty="0" smtClean="0">
              <a:solidFill>
                <a:schemeClr val="tx2"/>
              </a:solidFill>
              <a:latin typeface="+mn-lt"/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sk-SK" sz="1600" dirty="0">
                <a:solidFill>
                  <a:schemeClr val="tx2"/>
                </a:solidFill>
                <a:latin typeface="+mn-lt"/>
              </a:rPr>
              <a:t>Účasť technickej verejnosti na tvorbe technických noriem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sk-SK" sz="1600" dirty="0">
              <a:solidFill>
                <a:schemeClr val="tx2"/>
              </a:solidFill>
              <a:latin typeface="+mn-lt"/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sk-SK" sz="1600" dirty="0">
                <a:solidFill>
                  <a:schemeClr val="tx2"/>
                </a:solidFill>
                <a:latin typeface="+mn-lt"/>
              </a:rPr>
              <a:t>Tvorba technických noriem na národnej úrovni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sk-SK" sz="1600" dirty="0">
              <a:solidFill>
                <a:schemeClr val="tx2"/>
              </a:solidFill>
              <a:latin typeface="+mn-lt"/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sk-SK" sz="1600" dirty="0">
                <a:solidFill>
                  <a:schemeClr val="tx2"/>
                </a:solidFill>
                <a:latin typeface="+mn-lt"/>
              </a:rPr>
              <a:t>Sprístupnenie, citovanie a prezenčné štúdium STN a TNI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sk-SK" sz="1600" dirty="0">
              <a:solidFill>
                <a:schemeClr val="tx2"/>
              </a:solidFill>
              <a:latin typeface="+mn-lt"/>
            </a:endParaRPr>
          </a:p>
          <a:p>
            <a:endParaRPr lang="sk-SK" sz="1600" dirty="0" smtClean="0">
              <a:solidFill>
                <a:schemeClr val="tx2"/>
              </a:solidFill>
              <a:latin typeface="+mn-lt"/>
            </a:endParaRPr>
          </a:p>
          <a:p>
            <a:endParaRPr lang="sk-SK" sz="1600" dirty="0">
              <a:solidFill>
                <a:schemeClr val="tx2"/>
              </a:solidFill>
              <a:latin typeface="+mn-lt"/>
            </a:endParaRPr>
          </a:p>
        </p:txBody>
      </p:sp>
      <p:sp>
        <p:nvSpPr>
          <p:cNvPr id="11" name="BlokTextu 10"/>
          <p:cNvSpPr txBox="1"/>
          <p:nvPr/>
        </p:nvSpPr>
        <p:spPr>
          <a:xfrm>
            <a:off x="1403648" y="479236"/>
            <a:ext cx="20527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2400" dirty="0" smtClean="0">
                <a:solidFill>
                  <a:schemeClr val="bg1"/>
                </a:solidFill>
                <a:latin typeface="+mn-lt"/>
              </a:rPr>
              <a:t>Témy</a:t>
            </a:r>
            <a:endParaRPr lang="sk-SK" sz="240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13" name="BlokTextu 6"/>
          <p:cNvSpPr txBox="1">
            <a:spLocks noChangeArrowheads="1"/>
          </p:cNvSpPr>
          <p:nvPr/>
        </p:nvSpPr>
        <p:spPr bwMode="auto">
          <a:xfrm>
            <a:off x="1214438" y="6429375"/>
            <a:ext cx="2786340" cy="2616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sk-SK" sz="1100" dirty="0" smtClean="0">
                <a:solidFill>
                  <a:schemeClr val="tx2"/>
                </a:solidFill>
                <a:latin typeface="+mn-lt"/>
              </a:rPr>
              <a:t>Základné informácie o technickej normalizácii</a:t>
            </a:r>
            <a:endParaRPr lang="sk-SK" sz="1100" dirty="0">
              <a:solidFill>
                <a:schemeClr val="tx2"/>
              </a:solidFill>
              <a:latin typeface="+mn-lt"/>
            </a:endParaRPr>
          </a:p>
        </p:txBody>
      </p:sp>
      <p:pic>
        <p:nvPicPr>
          <p:cNvPr id="14" name="Grafický objekt 12" descr="Kontrolný zoznam, sprava doľava">
            <a:extLst>
              <a:ext uri="{FF2B5EF4-FFF2-40B4-BE49-F238E27FC236}">
                <a16:creationId xmlns:a16="http://schemas.microsoft.com/office/drawing/2014/main" id="{7B6A1722-D76F-42F9-9A6F-F949378C341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51670" y="388938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15118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3" name="Zástupný objekt pre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sk-SK"/>
          </a:p>
        </p:txBody>
      </p:sp>
      <p:grpSp>
        <p:nvGrpSpPr>
          <p:cNvPr id="4" name="Skupina 3"/>
          <p:cNvGrpSpPr/>
          <p:nvPr/>
        </p:nvGrpSpPr>
        <p:grpSpPr>
          <a:xfrm>
            <a:off x="0" y="0"/>
            <a:ext cx="9144000" cy="6866996"/>
            <a:chOff x="0" y="0"/>
            <a:chExt cx="9144000" cy="6866996"/>
          </a:xfrm>
        </p:grpSpPr>
        <p:pic>
          <p:nvPicPr>
            <p:cNvPr id="5" name="Obrázok 4" descr="anj vzor OK_P.point.jp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9144000" cy="6858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" name="Obrázok 5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781264" y="6128527"/>
              <a:ext cx="2134136" cy="738469"/>
            </a:xfrm>
            <a:prstGeom prst="rect">
              <a:avLst/>
            </a:prstGeom>
          </p:spPr>
        </p:pic>
      </p:grpSp>
      <p:sp>
        <p:nvSpPr>
          <p:cNvPr id="8" name="BlokTextu 7"/>
          <p:cNvSpPr txBox="1"/>
          <p:nvPr/>
        </p:nvSpPr>
        <p:spPr>
          <a:xfrm>
            <a:off x="1350636" y="1262615"/>
            <a:ext cx="7056784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sk-SK" sz="2000" dirty="0" smtClean="0">
                <a:solidFill>
                  <a:schemeClr val="tx2"/>
                </a:solidFill>
                <a:latin typeface="+mn-lt"/>
                <a:cs typeface="Arial" panose="020B0604020202020204" pitchFamily="34" charset="0"/>
              </a:rPr>
              <a:t>Publikácie európskych normalizačných organizácií (CEN, CENELEC) a medzinárodných normalizačných orgánov (ISO, IEC)</a:t>
            </a:r>
          </a:p>
          <a:p>
            <a:pPr lvl="0"/>
            <a:endParaRPr lang="sk-SK" sz="2000" dirty="0" smtClean="0">
              <a:solidFill>
                <a:schemeClr val="tx2"/>
              </a:solidFill>
              <a:latin typeface="+mn-lt"/>
              <a:cs typeface="Arial" panose="020B0604020202020204" pitchFamily="34" charset="0"/>
            </a:endParaRPr>
          </a:p>
          <a:p>
            <a:pPr lvl="0"/>
            <a:endParaRPr lang="sk-SK" sz="2000" dirty="0" smtClean="0">
              <a:solidFill>
                <a:schemeClr val="tx2"/>
              </a:solidFill>
              <a:latin typeface="+mn-lt"/>
              <a:cs typeface="Arial" panose="020B0604020202020204" pitchFamily="34" charset="0"/>
            </a:endParaRP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sk-SK" sz="2000" dirty="0" smtClean="0">
                <a:solidFill>
                  <a:schemeClr val="tx2"/>
                </a:solidFill>
                <a:latin typeface="+mn-lt"/>
                <a:cs typeface="Arial" panose="020B0604020202020204" pitchFamily="34" charset="0"/>
              </a:rPr>
              <a:t>Európske </a:t>
            </a:r>
            <a:r>
              <a:rPr lang="sk-SK" sz="2000" dirty="0">
                <a:solidFill>
                  <a:schemeClr val="tx2"/>
                </a:solidFill>
                <a:latin typeface="+mn-lt"/>
                <a:cs typeface="Arial" panose="020B0604020202020204" pitchFamily="34" charset="0"/>
              </a:rPr>
              <a:t>normy (EN) </a:t>
            </a:r>
            <a:endParaRPr lang="sk-SK" sz="2000" dirty="0" smtClean="0">
              <a:solidFill>
                <a:schemeClr val="tx2"/>
              </a:solidFill>
              <a:latin typeface="+mn-lt"/>
              <a:cs typeface="Arial" panose="020B0604020202020204" pitchFamily="34" charset="0"/>
            </a:endParaRP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sk-SK" sz="2000" dirty="0" smtClean="0">
                <a:solidFill>
                  <a:schemeClr val="accent3">
                    <a:lumMod val="75000"/>
                  </a:schemeClr>
                </a:solidFill>
                <a:latin typeface="+mn-lt"/>
                <a:cs typeface="Arial" panose="020B0604020202020204" pitchFamily="34" charset="0"/>
              </a:rPr>
              <a:t>Medzinárodné normy (ISO, IEC)</a:t>
            </a:r>
            <a:endParaRPr lang="sk-SK" sz="2000" dirty="0">
              <a:solidFill>
                <a:schemeClr val="accent3">
                  <a:lumMod val="75000"/>
                </a:schemeClr>
              </a:solidFill>
              <a:latin typeface="+mn-lt"/>
              <a:cs typeface="Arial" panose="020B0604020202020204" pitchFamily="34" charset="0"/>
            </a:endParaRP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sk-SK" sz="2000" dirty="0">
                <a:solidFill>
                  <a:schemeClr val="tx2"/>
                </a:solidFill>
                <a:latin typeface="+mn-lt"/>
                <a:cs typeface="Arial" panose="020B0604020202020204" pitchFamily="34" charset="0"/>
              </a:rPr>
              <a:t>Technické špecifikácie </a:t>
            </a:r>
            <a:r>
              <a:rPr lang="sk-SK" sz="2000" dirty="0" smtClean="0">
                <a:solidFill>
                  <a:schemeClr val="tx2"/>
                </a:solidFill>
                <a:latin typeface="+mn-lt"/>
                <a:cs typeface="Arial" panose="020B0604020202020204" pitchFamily="34" charset="0"/>
              </a:rPr>
              <a:t>(CEN/TS, CLC/TS, </a:t>
            </a:r>
            <a:r>
              <a:rPr lang="sk-SK" sz="2000" dirty="0" smtClean="0">
                <a:solidFill>
                  <a:schemeClr val="accent3">
                    <a:lumMod val="75000"/>
                  </a:schemeClr>
                </a:solidFill>
                <a:latin typeface="+mn-lt"/>
                <a:cs typeface="Arial" panose="020B0604020202020204" pitchFamily="34" charset="0"/>
              </a:rPr>
              <a:t>ISO/TS, IEC/TS</a:t>
            </a:r>
            <a:r>
              <a:rPr lang="sk-SK" sz="2000" dirty="0" smtClean="0">
                <a:solidFill>
                  <a:schemeClr val="tx2"/>
                </a:solidFill>
                <a:latin typeface="+mn-lt"/>
                <a:cs typeface="Arial" panose="020B0604020202020204" pitchFamily="34" charset="0"/>
              </a:rPr>
              <a:t>)</a:t>
            </a:r>
            <a:endParaRPr lang="sk-SK" sz="2000" dirty="0">
              <a:solidFill>
                <a:schemeClr val="tx2"/>
              </a:solidFill>
              <a:latin typeface="+mn-lt"/>
              <a:cs typeface="Arial" panose="020B0604020202020204" pitchFamily="34" charset="0"/>
            </a:endParaRP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sk-SK" sz="2000" dirty="0">
                <a:solidFill>
                  <a:schemeClr val="tx2"/>
                </a:solidFill>
                <a:latin typeface="+mn-lt"/>
                <a:cs typeface="Arial" panose="020B0604020202020204" pitchFamily="34" charset="0"/>
              </a:rPr>
              <a:t>Technické správy </a:t>
            </a:r>
            <a:r>
              <a:rPr lang="sk-SK" sz="2000" dirty="0" smtClean="0">
                <a:solidFill>
                  <a:schemeClr val="tx2"/>
                </a:solidFill>
                <a:latin typeface="+mn-lt"/>
                <a:cs typeface="Arial" panose="020B0604020202020204" pitchFamily="34" charset="0"/>
              </a:rPr>
              <a:t>(CEN/TR, CLC/TR, </a:t>
            </a:r>
            <a:r>
              <a:rPr lang="sk-SK" sz="2000" dirty="0">
                <a:solidFill>
                  <a:schemeClr val="accent3">
                    <a:lumMod val="75000"/>
                  </a:schemeClr>
                </a:solidFill>
                <a:latin typeface="+mn-lt"/>
                <a:cs typeface="Arial" panose="020B0604020202020204" pitchFamily="34" charset="0"/>
              </a:rPr>
              <a:t>ISO/TR</a:t>
            </a:r>
            <a:r>
              <a:rPr lang="sk-SK" sz="2000" dirty="0" smtClean="0">
                <a:solidFill>
                  <a:schemeClr val="accent3">
                    <a:lumMod val="75000"/>
                  </a:schemeClr>
                </a:solidFill>
                <a:latin typeface="+mn-lt"/>
                <a:cs typeface="Arial" panose="020B0604020202020204" pitchFamily="34" charset="0"/>
              </a:rPr>
              <a:t>, IEC/TR</a:t>
            </a:r>
            <a:r>
              <a:rPr lang="sk-SK" sz="2000" dirty="0" smtClean="0">
                <a:solidFill>
                  <a:schemeClr val="tx2"/>
                </a:solidFill>
                <a:latin typeface="+mn-lt"/>
                <a:cs typeface="Arial" panose="020B0604020202020204" pitchFamily="34" charset="0"/>
              </a:rPr>
              <a:t>)</a:t>
            </a:r>
            <a:endParaRPr lang="sk-SK" sz="2000" dirty="0">
              <a:solidFill>
                <a:schemeClr val="tx2"/>
              </a:solidFill>
              <a:latin typeface="+mn-lt"/>
              <a:cs typeface="Arial" panose="020B0604020202020204" pitchFamily="34" charset="0"/>
            </a:endParaRP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sk-SK" sz="2000" dirty="0">
                <a:solidFill>
                  <a:schemeClr val="tx2"/>
                </a:solidFill>
                <a:latin typeface="+mn-lt"/>
                <a:cs typeface="Arial" panose="020B0604020202020204" pitchFamily="34" charset="0"/>
              </a:rPr>
              <a:t>Pokyny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sk-SK" sz="2000" dirty="0">
                <a:solidFill>
                  <a:schemeClr val="tx2"/>
                </a:solidFill>
                <a:latin typeface="+mn-lt"/>
                <a:cs typeface="Arial" panose="020B0604020202020204" pitchFamily="34" charset="0"/>
              </a:rPr>
              <a:t>Harmonizačné dokumenty (iba CENELEC) (HD)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sk-SK" sz="2000" dirty="0">
                <a:solidFill>
                  <a:schemeClr val="tx2"/>
                </a:solidFill>
                <a:latin typeface="+mn-lt"/>
                <a:cs typeface="Arial" panose="020B0604020202020204" pitchFamily="34" charset="0"/>
              </a:rPr>
              <a:t>Dohody pracovného stretnutia CEN a/alebo CENELEC (CWA)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sk-SK" sz="2000" dirty="0">
              <a:latin typeface="+mn-lt"/>
            </a:endParaRPr>
          </a:p>
        </p:txBody>
      </p:sp>
      <p:sp>
        <p:nvSpPr>
          <p:cNvPr id="9" name="BlokTextu 6"/>
          <p:cNvSpPr txBox="1">
            <a:spLocks noChangeArrowheads="1"/>
          </p:cNvSpPr>
          <p:nvPr/>
        </p:nvSpPr>
        <p:spPr bwMode="auto">
          <a:xfrm>
            <a:off x="1214438" y="6429375"/>
            <a:ext cx="2786340" cy="2616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sk-SK" sz="1100" dirty="0" smtClean="0">
                <a:solidFill>
                  <a:schemeClr val="tx2"/>
                </a:solidFill>
                <a:latin typeface="+mn-lt"/>
              </a:rPr>
              <a:t>Základné informácie o technickej normalizácii</a:t>
            </a:r>
            <a:endParaRPr lang="sk-SK" sz="1100" dirty="0">
              <a:solidFill>
                <a:schemeClr val="tx2"/>
              </a:solidFill>
              <a:latin typeface="+mn-lt"/>
            </a:endParaRPr>
          </a:p>
        </p:txBody>
      </p:sp>
      <p:pic>
        <p:nvPicPr>
          <p:cNvPr id="12" name="Obrázok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9309" y="1910497"/>
            <a:ext cx="774414" cy="6085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Obrázok 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799" y="2619654"/>
            <a:ext cx="926232" cy="5106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Obrázok 5">
            <a:extLst>
              <a:ext uri="{FF2B5EF4-FFF2-40B4-BE49-F238E27FC236}">
                <a16:creationId xmlns:a16="http://schemas.microsoft.com/office/drawing/2014/main" id="{34F66738-4258-49F7-91D3-CA0CA6F79775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8881" y="3221574"/>
            <a:ext cx="698068" cy="641607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9525">
            <a:noFill/>
            <a:miter lim="800000"/>
            <a:headEnd/>
            <a:tailEnd/>
          </a:ln>
          <a:extLst/>
        </p:spPr>
      </p:pic>
      <p:pic>
        <p:nvPicPr>
          <p:cNvPr id="15" name="Obrázok 6">
            <a:extLst>
              <a:ext uri="{FF2B5EF4-FFF2-40B4-BE49-F238E27FC236}">
                <a16:creationId xmlns:a16="http://schemas.microsoft.com/office/drawing/2014/main" id="{68FA3FF3-9535-4673-B613-7CD0089AB7D5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52" t="4474" r="5874" b="5039"/>
          <a:stretch/>
        </p:blipFill>
        <p:spPr bwMode="auto">
          <a:xfrm>
            <a:off x="239642" y="4109822"/>
            <a:ext cx="656547" cy="67530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9525">
            <a:noFill/>
            <a:miter lim="800000"/>
            <a:headEnd/>
            <a:tailEnd/>
          </a:ln>
          <a:extLst/>
        </p:spPr>
      </p:pic>
      <p:sp>
        <p:nvSpPr>
          <p:cNvPr id="16" name="BlokTextu 15"/>
          <p:cNvSpPr txBox="1"/>
          <p:nvPr/>
        </p:nvSpPr>
        <p:spPr>
          <a:xfrm>
            <a:off x="1403648" y="526822"/>
            <a:ext cx="79474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2400" dirty="0" smtClean="0">
                <a:solidFill>
                  <a:schemeClr val="bg1"/>
                </a:solidFill>
                <a:latin typeface="+mn-lt"/>
              </a:rPr>
              <a:t>Technická normalizácia na európskej a medzinárodnej úrovni</a:t>
            </a:r>
            <a:endParaRPr lang="sk-SK" sz="2400" dirty="0">
              <a:solidFill>
                <a:schemeClr val="bg1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9247450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3" name="Zástupný objekt pre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sk-SK"/>
          </a:p>
        </p:txBody>
      </p:sp>
      <p:pic>
        <p:nvPicPr>
          <p:cNvPr id="7" name="Obrázok 6" descr="anj vzor OK_P.point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6748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Obrázok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1264" y="6128527"/>
            <a:ext cx="2134136" cy="738469"/>
          </a:xfrm>
          <a:prstGeom prst="rect">
            <a:avLst/>
          </a:prstGeom>
        </p:spPr>
      </p:pic>
      <p:pic>
        <p:nvPicPr>
          <p:cNvPr id="40" name="Obrázok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145" y="526822"/>
            <a:ext cx="774414" cy="6085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" name="Obrázok 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782" y="1526310"/>
            <a:ext cx="926232" cy="5106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" name="BlokTextu 6"/>
          <p:cNvSpPr txBox="1">
            <a:spLocks noChangeArrowheads="1"/>
          </p:cNvSpPr>
          <p:nvPr/>
        </p:nvSpPr>
        <p:spPr bwMode="auto">
          <a:xfrm>
            <a:off x="1214438" y="6429375"/>
            <a:ext cx="2786340" cy="2616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sk-SK" sz="1100" dirty="0" smtClean="0">
                <a:solidFill>
                  <a:schemeClr val="tx2"/>
                </a:solidFill>
                <a:latin typeface="+mn-lt"/>
              </a:rPr>
              <a:t>Základné informácie o technickej normalizácii</a:t>
            </a:r>
            <a:endParaRPr lang="sk-SK" sz="1100" dirty="0">
              <a:solidFill>
                <a:schemeClr val="tx2"/>
              </a:solidFill>
              <a:latin typeface="+mn-lt"/>
            </a:endParaRPr>
          </a:p>
        </p:txBody>
      </p:sp>
      <p:graphicFrame>
        <p:nvGraphicFramePr>
          <p:cNvPr id="29" name="Diagram 28"/>
          <p:cNvGraphicFramePr/>
          <p:nvPr>
            <p:extLst>
              <p:ext uri="{D42A27DB-BD31-4B8C-83A1-F6EECF244321}">
                <p14:modId xmlns:p14="http://schemas.microsoft.com/office/powerpoint/2010/main" val="3387514916"/>
              </p:ext>
            </p:extLst>
          </p:nvPr>
        </p:nvGraphicFramePr>
        <p:xfrm>
          <a:off x="1763688" y="1834317"/>
          <a:ext cx="5400640" cy="419061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sp>
        <p:nvSpPr>
          <p:cNvPr id="4" name="BlokTextu 3"/>
          <p:cNvSpPr txBox="1"/>
          <p:nvPr/>
        </p:nvSpPr>
        <p:spPr>
          <a:xfrm>
            <a:off x="1403648" y="1146393"/>
            <a:ext cx="468052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1600" dirty="0">
                <a:solidFill>
                  <a:schemeClr val="tx2"/>
                </a:solidFill>
                <a:latin typeface="+mn-lt"/>
              </a:rPr>
              <a:t>Proces vývoja európskych noriem (EN)</a:t>
            </a:r>
          </a:p>
        </p:txBody>
      </p:sp>
      <p:sp>
        <p:nvSpPr>
          <p:cNvPr id="15" name="BlokTextu 14"/>
          <p:cNvSpPr txBox="1"/>
          <p:nvPr/>
        </p:nvSpPr>
        <p:spPr>
          <a:xfrm>
            <a:off x="1403648" y="526822"/>
            <a:ext cx="79474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2400" dirty="0" smtClean="0">
                <a:solidFill>
                  <a:schemeClr val="bg1"/>
                </a:solidFill>
                <a:latin typeface="+mn-lt"/>
              </a:rPr>
              <a:t>Technická normalizácia na európskej a medzinárodnej úrovni</a:t>
            </a:r>
            <a:endParaRPr lang="sk-SK" sz="2400" dirty="0">
              <a:solidFill>
                <a:schemeClr val="bg1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40220557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ok 3" descr="anj vzor OK_P.point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BlokTextu 4"/>
          <p:cNvSpPr txBox="1"/>
          <p:nvPr/>
        </p:nvSpPr>
        <p:spPr>
          <a:xfrm>
            <a:off x="1403647" y="505580"/>
            <a:ext cx="79474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2400" dirty="0" smtClean="0">
                <a:solidFill>
                  <a:schemeClr val="bg1"/>
                </a:solidFill>
                <a:latin typeface="+mn-lt"/>
              </a:rPr>
              <a:t>Kvíz</a:t>
            </a:r>
            <a:endParaRPr lang="sk-SK" sz="240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6" name="BlokTextu 6"/>
          <p:cNvSpPr txBox="1">
            <a:spLocks noChangeArrowheads="1"/>
          </p:cNvSpPr>
          <p:nvPr/>
        </p:nvSpPr>
        <p:spPr bwMode="auto">
          <a:xfrm>
            <a:off x="1214438" y="6429375"/>
            <a:ext cx="2786340" cy="2616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sk-SK" sz="1100" dirty="0" smtClean="0">
                <a:solidFill>
                  <a:schemeClr val="tx2"/>
                </a:solidFill>
                <a:latin typeface="+mn-lt"/>
              </a:rPr>
              <a:t>Základné informácie o technickej normalizácii</a:t>
            </a:r>
            <a:endParaRPr lang="sk-SK" sz="1100" dirty="0">
              <a:solidFill>
                <a:schemeClr val="tx2"/>
              </a:solidFill>
              <a:latin typeface="+mn-lt"/>
            </a:endParaRPr>
          </a:p>
        </p:txBody>
      </p:sp>
      <p:sp>
        <p:nvSpPr>
          <p:cNvPr id="7" name="BlokTextu 6"/>
          <p:cNvSpPr txBox="1"/>
          <p:nvPr/>
        </p:nvSpPr>
        <p:spPr>
          <a:xfrm>
            <a:off x="1763688" y="1597836"/>
            <a:ext cx="6696744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2000" dirty="0" smtClean="0">
                <a:solidFill>
                  <a:schemeClr val="tx2"/>
                </a:solidFill>
                <a:latin typeface="+mn-lt"/>
                <a:cs typeface="Arial" panose="020B0604020202020204" pitchFamily="34" charset="0"/>
              </a:rPr>
              <a:t>Môžu byť národné technické normy základom európskych/medzinárodných noriem?</a:t>
            </a:r>
            <a:endParaRPr lang="sk-SK" sz="2000" dirty="0">
              <a:solidFill>
                <a:schemeClr val="tx2"/>
              </a:solidFill>
              <a:latin typeface="+mn-lt"/>
              <a:cs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sk-SK" sz="2000" dirty="0">
              <a:solidFill>
                <a:schemeClr val="tx2"/>
              </a:solidFill>
              <a:latin typeface="+mn-lt"/>
              <a:cs typeface="Arial" panose="020B0604020202020204" pitchFamily="34" charset="0"/>
            </a:endParaRPr>
          </a:p>
          <a:p>
            <a:pPr marL="457200" indent="-457200">
              <a:buFont typeface="+mj-lt"/>
              <a:buAutoNum type="alphaLcParenR"/>
            </a:pPr>
            <a:r>
              <a:rPr lang="sk-SK" sz="2000" dirty="0" smtClean="0">
                <a:solidFill>
                  <a:schemeClr val="tx2"/>
                </a:solidFill>
                <a:latin typeface="+mn-lt"/>
                <a:cs typeface="Arial" panose="020B0604020202020204" pitchFamily="34" charset="0"/>
              </a:rPr>
              <a:t>áno</a:t>
            </a:r>
          </a:p>
          <a:p>
            <a:pPr marL="457200" indent="-457200">
              <a:buFont typeface="+mj-lt"/>
              <a:buAutoNum type="alphaLcParenR"/>
            </a:pPr>
            <a:r>
              <a:rPr lang="sk-SK" sz="2000" dirty="0" smtClean="0">
                <a:solidFill>
                  <a:schemeClr val="tx2"/>
                </a:solidFill>
                <a:latin typeface="+mn-lt"/>
                <a:cs typeface="Arial" panose="020B0604020202020204" pitchFamily="34" charset="0"/>
              </a:rPr>
              <a:t>nie</a:t>
            </a:r>
          </a:p>
          <a:p>
            <a:endParaRPr lang="sk-SK" sz="2000" dirty="0" smtClean="0">
              <a:solidFill>
                <a:schemeClr val="tx2"/>
              </a:solidFill>
              <a:latin typeface="+mn-lt"/>
              <a:cs typeface="Arial" panose="020B0604020202020204" pitchFamily="34" charset="0"/>
            </a:endParaRPr>
          </a:p>
          <a:p>
            <a:endParaRPr lang="sk-SK" dirty="0"/>
          </a:p>
        </p:txBody>
      </p:sp>
      <p:pic>
        <p:nvPicPr>
          <p:cNvPr id="8" name="Grafický objekt 10" descr="Pomoc">
            <a:extLst>
              <a:ext uri="{FF2B5EF4-FFF2-40B4-BE49-F238E27FC236}">
                <a16:creationId xmlns:a16="http://schemas.microsoft.com/office/drawing/2014/main" id="{07F21A93-9423-422B-B2F3-9C44B773A66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tretch>
            <a:fillRect/>
          </a:stretch>
        </p:blipFill>
        <p:spPr>
          <a:xfrm>
            <a:off x="231488" y="279212"/>
            <a:ext cx="914400" cy="914400"/>
          </a:xfrm>
          <a:prstGeom prst="rect">
            <a:avLst/>
          </a:prstGeom>
        </p:spPr>
      </p:pic>
      <p:pic>
        <p:nvPicPr>
          <p:cNvPr id="9" name="Obrázok 8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1264" y="6128527"/>
            <a:ext cx="2134136" cy="7384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68147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ok 3" descr="anj vzor OK_P.point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BlokTextu 4"/>
          <p:cNvSpPr txBox="1"/>
          <p:nvPr/>
        </p:nvSpPr>
        <p:spPr>
          <a:xfrm>
            <a:off x="1403647" y="505580"/>
            <a:ext cx="79474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2400" dirty="0" smtClean="0">
                <a:solidFill>
                  <a:schemeClr val="bg1"/>
                </a:solidFill>
                <a:latin typeface="+mn-lt"/>
              </a:rPr>
              <a:t>Kvíz</a:t>
            </a:r>
            <a:endParaRPr lang="sk-SK" sz="240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6" name="BlokTextu 6"/>
          <p:cNvSpPr txBox="1">
            <a:spLocks noChangeArrowheads="1"/>
          </p:cNvSpPr>
          <p:nvPr/>
        </p:nvSpPr>
        <p:spPr bwMode="auto">
          <a:xfrm>
            <a:off x="1214438" y="6429375"/>
            <a:ext cx="2786340" cy="2616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sk-SK" sz="1100" dirty="0" smtClean="0">
                <a:solidFill>
                  <a:schemeClr val="tx2"/>
                </a:solidFill>
                <a:latin typeface="+mn-lt"/>
              </a:rPr>
              <a:t>Základné informácie o technickej normalizácii</a:t>
            </a:r>
            <a:endParaRPr lang="sk-SK" sz="1100" dirty="0">
              <a:solidFill>
                <a:schemeClr val="tx2"/>
              </a:solidFill>
              <a:latin typeface="+mn-lt"/>
            </a:endParaRPr>
          </a:p>
        </p:txBody>
      </p:sp>
      <p:sp>
        <p:nvSpPr>
          <p:cNvPr id="7" name="BlokTextu 6"/>
          <p:cNvSpPr txBox="1"/>
          <p:nvPr/>
        </p:nvSpPr>
        <p:spPr>
          <a:xfrm>
            <a:off x="1763688" y="1597836"/>
            <a:ext cx="6696744" cy="19082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2000" dirty="0" smtClean="0">
                <a:solidFill>
                  <a:schemeClr val="tx2"/>
                </a:solidFill>
                <a:latin typeface="+mn-lt"/>
                <a:cs typeface="Arial" panose="020B0604020202020204" pitchFamily="34" charset="0"/>
              </a:rPr>
              <a:t>Môže </a:t>
            </a:r>
            <a:r>
              <a:rPr lang="sk-SK" sz="2000" b="1" dirty="0" smtClean="0">
                <a:solidFill>
                  <a:schemeClr val="tx2"/>
                </a:solidFill>
                <a:latin typeface="+mn-lt"/>
                <a:cs typeface="Arial" panose="020B0604020202020204" pitchFamily="34" charset="0"/>
              </a:rPr>
              <a:t>slovenská</a:t>
            </a:r>
            <a:r>
              <a:rPr lang="sk-SK" sz="2000" dirty="0" smtClean="0">
                <a:solidFill>
                  <a:schemeClr val="tx2"/>
                </a:solidFill>
                <a:latin typeface="+mn-lt"/>
                <a:cs typeface="Arial" panose="020B0604020202020204" pitchFamily="34" charset="0"/>
              </a:rPr>
              <a:t> </a:t>
            </a:r>
            <a:r>
              <a:rPr lang="sk-SK" sz="2000" dirty="0">
                <a:solidFill>
                  <a:schemeClr val="tx2"/>
                </a:solidFill>
                <a:latin typeface="+mn-lt"/>
                <a:cs typeface="Arial" panose="020B0604020202020204" pitchFamily="34" charset="0"/>
              </a:rPr>
              <a:t>verejnosť pripomienkovať návrh európskej/medzinárodnej </a:t>
            </a:r>
            <a:r>
              <a:rPr lang="sk-SK" sz="2000" dirty="0" smtClean="0">
                <a:solidFill>
                  <a:schemeClr val="tx2"/>
                </a:solidFill>
                <a:latin typeface="+mn-lt"/>
                <a:cs typeface="Arial" panose="020B0604020202020204" pitchFamily="34" charset="0"/>
              </a:rPr>
              <a:t>normy?</a:t>
            </a:r>
            <a:endParaRPr lang="sk-SK" sz="2000" dirty="0">
              <a:solidFill>
                <a:schemeClr val="tx2"/>
              </a:solidFill>
              <a:latin typeface="+mn-lt"/>
              <a:cs typeface="Arial" panose="020B0604020202020204" pitchFamily="34" charset="0"/>
            </a:endParaRPr>
          </a:p>
          <a:p>
            <a:pPr marL="457200" indent="-457200">
              <a:buFont typeface="+mj-lt"/>
              <a:buAutoNum type="alphaLcParenR"/>
            </a:pPr>
            <a:r>
              <a:rPr lang="sk-SK" sz="2000" dirty="0">
                <a:solidFill>
                  <a:schemeClr val="tx2"/>
                </a:solidFill>
                <a:latin typeface="+mn-lt"/>
                <a:cs typeface="Arial" panose="020B0604020202020204" pitchFamily="34" charset="0"/>
              </a:rPr>
              <a:t>áno</a:t>
            </a:r>
          </a:p>
          <a:p>
            <a:pPr marL="457200" indent="-457200">
              <a:buFont typeface="+mj-lt"/>
              <a:buAutoNum type="alphaLcParenR"/>
            </a:pPr>
            <a:r>
              <a:rPr lang="sk-SK" sz="2000" dirty="0">
                <a:solidFill>
                  <a:schemeClr val="tx2"/>
                </a:solidFill>
                <a:latin typeface="+mn-lt"/>
                <a:cs typeface="Arial" panose="020B0604020202020204" pitchFamily="34" charset="0"/>
              </a:rPr>
              <a:t>nie</a:t>
            </a:r>
          </a:p>
          <a:p>
            <a:endParaRPr lang="sk-SK" sz="2000" dirty="0" smtClean="0">
              <a:solidFill>
                <a:schemeClr val="tx2"/>
              </a:solidFill>
              <a:latin typeface="+mn-lt"/>
              <a:cs typeface="Arial" panose="020B0604020202020204" pitchFamily="34" charset="0"/>
            </a:endParaRPr>
          </a:p>
          <a:p>
            <a:endParaRPr lang="sk-SK" dirty="0"/>
          </a:p>
        </p:txBody>
      </p:sp>
      <p:pic>
        <p:nvPicPr>
          <p:cNvPr id="8" name="Grafický objekt 10" descr="Pomoc">
            <a:extLst>
              <a:ext uri="{FF2B5EF4-FFF2-40B4-BE49-F238E27FC236}">
                <a16:creationId xmlns:a16="http://schemas.microsoft.com/office/drawing/2014/main" id="{07F21A93-9423-422B-B2F3-9C44B773A66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tretch>
            <a:fillRect/>
          </a:stretch>
        </p:blipFill>
        <p:spPr>
          <a:xfrm>
            <a:off x="231488" y="279212"/>
            <a:ext cx="914400" cy="914400"/>
          </a:xfrm>
          <a:prstGeom prst="rect">
            <a:avLst/>
          </a:prstGeom>
        </p:spPr>
      </p:pic>
      <p:pic>
        <p:nvPicPr>
          <p:cNvPr id="9" name="Obrázok 8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1264" y="6128527"/>
            <a:ext cx="2134136" cy="7384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95774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3" name="Zástupný objekt pre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sk-SK"/>
          </a:p>
        </p:txBody>
      </p:sp>
      <p:grpSp>
        <p:nvGrpSpPr>
          <p:cNvPr id="4" name="Skupina 3"/>
          <p:cNvGrpSpPr/>
          <p:nvPr/>
        </p:nvGrpSpPr>
        <p:grpSpPr>
          <a:xfrm>
            <a:off x="0" y="0"/>
            <a:ext cx="9144000" cy="6866996"/>
            <a:chOff x="0" y="0"/>
            <a:chExt cx="9144000" cy="6866996"/>
          </a:xfrm>
        </p:grpSpPr>
        <p:pic>
          <p:nvPicPr>
            <p:cNvPr id="5" name="Obrázok 4" descr="anj vzor OK_P.point.jp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9144000" cy="6858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" name="Obrázok 5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781264" y="6128527"/>
              <a:ext cx="2134136" cy="738469"/>
            </a:xfrm>
            <a:prstGeom prst="rect">
              <a:avLst/>
            </a:prstGeom>
          </p:spPr>
        </p:pic>
      </p:grpSp>
      <p:sp>
        <p:nvSpPr>
          <p:cNvPr id="10" name="BlokTextu 9"/>
          <p:cNvSpPr txBox="1"/>
          <p:nvPr/>
        </p:nvSpPr>
        <p:spPr>
          <a:xfrm>
            <a:off x="1211060" y="1290533"/>
            <a:ext cx="7249372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sk-SK" sz="2000" dirty="0" smtClean="0">
              <a:solidFill>
                <a:schemeClr val="accent1">
                  <a:lumMod val="60000"/>
                  <a:lumOff val="40000"/>
                </a:schemeClr>
              </a:solidFill>
              <a:latin typeface="+mn-lt"/>
              <a:cs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sk-SK" sz="2000" dirty="0" smtClean="0">
                <a:solidFill>
                  <a:schemeClr val="tx2"/>
                </a:solidFill>
                <a:latin typeface="+mn-lt"/>
                <a:cs typeface="Arial" panose="020B0604020202020204" pitchFamily="34" charset="0"/>
              </a:rPr>
              <a:t>Pripomienkovanie </a:t>
            </a:r>
            <a:r>
              <a:rPr lang="sk-SK" sz="2000" dirty="0">
                <a:solidFill>
                  <a:schemeClr val="tx2"/>
                </a:solidFill>
                <a:latin typeface="+mn-lt"/>
                <a:cs typeface="Arial" panose="020B0604020202020204" pitchFamily="34" charset="0"/>
              </a:rPr>
              <a:t>návrhov </a:t>
            </a:r>
            <a:r>
              <a:rPr lang="sk-SK" sz="2000" dirty="0" smtClean="0">
                <a:solidFill>
                  <a:schemeClr val="tx2"/>
                </a:solidFill>
                <a:latin typeface="+mn-lt"/>
                <a:cs typeface="Arial" panose="020B0604020202020204" pitchFamily="34" charset="0"/>
              </a:rPr>
              <a:t>európskych a medzinárodných noriem a ďalších dokumentov v etape verejného prerokovania</a:t>
            </a:r>
          </a:p>
          <a:p>
            <a:endParaRPr lang="sk-SK" sz="2000" dirty="0" smtClean="0">
              <a:solidFill>
                <a:schemeClr val="tx2"/>
              </a:solidFill>
              <a:latin typeface="+mn-lt"/>
              <a:cs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sk-SK" sz="2000" dirty="0">
                <a:solidFill>
                  <a:schemeClr val="tx2"/>
                </a:solidFill>
                <a:latin typeface="+mn-lt"/>
                <a:cs typeface="Arial" panose="020B0604020202020204" pitchFamily="34" charset="0"/>
              </a:rPr>
              <a:t>Spolupráca na národnej </a:t>
            </a:r>
            <a:r>
              <a:rPr lang="sk-SK" sz="2000" dirty="0" smtClean="0">
                <a:solidFill>
                  <a:schemeClr val="tx2"/>
                </a:solidFill>
                <a:latin typeface="+mn-lt"/>
                <a:cs typeface="Arial" panose="020B0604020202020204" pitchFamily="34" charset="0"/>
              </a:rPr>
              <a:t>úrovni, práca v technických komisiách na národnej úrovni (TK)</a:t>
            </a:r>
            <a:endParaRPr lang="sk-SK" sz="2000" dirty="0">
              <a:solidFill>
                <a:schemeClr val="tx2"/>
              </a:solidFill>
              <a:latin typeface="+mn-lt"/>
              <a:cs typeface="Arial" panose="020B0604020202020204" pitchFamily="34" charset="0"/>
            </a:endParaRPr>
          </a:p>
          <a:p>
            <a:endParaRPr lang="sk-SK" sz="2000" dirty="0">
              <a:solidFill>
                <a:schemeClr val="tx2"/>
              </a:solidFill>
              <a:latin typeface="+mn-lt"/>
              <a:cs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sk-SK" sz="2000" dirty="0">
                <a:solidFill>
                  <a:schemeClr val="tx2"/>
                </a:solidFill>
                <a:latin typeface="+mn-lt"/>
                <a:cs typeface="Arial" panose="020B0604020202020204" pitchFamily="34" charset="0"/>
              </a:rPr>
              <a:t>Spolupráca na európskej a medzinárodnej </a:t>
            </a:r>
            <a:r>
              <a:rPr lang="sk-SK" sz="2000" dirty="0" smtClean="0">
                <a:solidFill>
                  <a:schemeClr val="tx2"/>
                </a:solidFill>
                <a:latin typeface="+mn-lt"/>
                <a:cs typeface="Arial" panose="020B0604020202020204" pitchFamily="34" charset="0"/>
              </a:rPr>
              <a:t>úrovni, práca v európskych a medzinárodných technických komisiách (TC), práca v pracovných skupinách (WG)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sk-SK" sz="2000" dirty="0">
              <a:solidFill>
                <a:schemeClr val="tx2"/>
              </a:solidFill>
              <a:latin typeface="+mn-lt"/>
              <a:cs typeface="Arial" panose="020B0604020202020204" pitchFamily="34" charset="0"/>
            </a:endParaRPr>
          </a:p>
          <a:p>
            <a:endParaRPr lang="sk-SK" sz="2000" dirty="0" smtClean="0">
              <a:solidFill>
                <a:schemeClr val="tx2"/>
              </a:solidFill>
              <a:latin typeface="+mn-lt"/>
              <a:cs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sk-SK" sz="2000" dirty="0">
              <a:solidFill>
                <a:schemeClr val="tx2"/>
              </a:solidFill>
              <a:latin typeface="+mn-lt"/>
              <a:cs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sk-SK" sz="2000" dirty="0">
              <a:solidFill>
                <a:schemeClr val="tx2"/>
              </a:solidFill>
              <a:latin typeface="+mn-lt"/>
              <a:cs typeface="Arial" panose="020B0604020202020204" pitchFamily="34" charset="0"/>
            </a:endParaRPr>
          </a:p>
        </p:txBody>
      </p:sp>
      <p:pic>
        <p:nvPicPr>
          <p:cNvPr id="11" name="Grafický objekt 8" descr="Recenzia zákazníka, sprava doľava">
            <a:extLst>
              <a:ext uri="{FF2B5EF4-FFF2-40B4-BE49-F238E27FC236}">
                <a16:creationId xmlns:a16="http://schemas.microsoft.com/office/drawing/2014/main" id="{554FD742-EBAD-4605-BE33-ECB553071889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9"/>
              </a:ext>
            </a:extLst>
          </a:blip>
          <a:stretch>
            <a:fillRect/>
          </a:stretch>
        </p:blipFill>
        <p:spPr>
          <a:xfrm>
            <a:off x="246688" y="1945803"/>
            <a:ext cx="718882" cy="718882"/>
          </a:xfrm>
          <a:prstGeom prst="rect">
            <a:avLst/>
          </a:prstGeom>
        </p:spPr>
      </p:pic>
      <p:pic>
        <p:nvPicPr>
          <p:cNvPr id="12" name="Grafický objekt 4" descr="Schôdza">
            <a:extLst>
              <a:ext uri="{FF2B5EF4-FFF2-40B4-BE49-F238E27FC236}">
                <a16:creationId xmlns:a16="http://schemas.microsoft.com/office/drawing/2014/main" id="{5ACF460C-24DC-4498-B9A8-4639CEF375D1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1"/>
              </a:ext>
            </a:extLst>
          </a:blip>
          <a:stretch>
            <a:fillRect/>
          </a:stretch>
        </p:blipFill>
        <p:spPr>
          <a:xfrm>
            <a:off x="245490" y="2924944"/>
            <a:ext cx="720080" cy="720080"/>
          </a:xfrm>
          <a:prstGeom prst="rect">
            <a:avLst/>
          </a:prstGeom>
        </p:spPr>
      </p:pic>
      <p:sp>
        <p:nvSpPr>
          <p:cNvPr id="13" name="BlokTextu 6"/>
          <p:cNvSpPr txBox="1">
            <a:spLocks noChangeArrowheads="1"/>
          </p:cNvSpPr>
          <p:nvPr/>
        </p:nvSpPr>
        <p:spPr bwMode="auto">
          <a:xfrm>
            <a:off x="1214438" y="6429375"/>
            <a:ext cx="2786340" cy="2616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sk-SK" sz="1100" dirty="0" smtClean="0">
                <a:solidFill>
                  <a:schemeClr val="tx2"/>
                </a:solidFill>
                <a:latin typeface="+mn-lt"/>
              </a:rPr>
              <a:t>Základné informácie o technickej normalizácii</a:t>
            </a:r>
            <a:endParaRPr lang="sk-SK" sz="1100" dirty="0">
              <a:solidFill>
                <a:schemeClr val="tx2"/>
              </a:solidFill>
              <a:latin typeface="+mn-lt"/>
            </a:endParaRPr>
          </a:p>
        </p:txBody>
      </p:sp>
      <p:sp>
        <p:nvSpPr>
          <p:cNvPr id="15" name="BlokTextu 14"/>
          <p:cNvSpPr txBox="1"/>
          <p:nvPr/>
        </p:nvSpPr>
        <p:spPr>
          <a:xfrm>
            <a:off x="1403647" y="505580"/>
            <a:ext cx="79474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2400" dirty="0">
                <a:solidFill>
                  <a:schemeClr val="bg1"/>
                </a:solidFill>
                <a:latin typeface="+mn-lt"/>
                <a:cs typeface="Arial" panose="020B0604020202020204" pitchFamily="34" charset="0"/>
              </a:rPr>
              <a:t>Účasť technickej verejnosti na tvorbe technických noriem</a:t>
            </a:r>
            <a:endParaRPr lang="sk-SK" sz="2400" dirty="0">
              <a:solidFill>
                <a:schemeClr val="bg1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7901397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3" name="Zástupný objekt pre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sk-SK"/>
          </a:p>
        </p:txBody>
      </p:sp>
      <p:grpSp>
        <p:nvGrpSpPr>
          <p:cNvPr id="5" name="Skupina 4"/>
          <p:cNvGrpSpPr/>
          <p:nvPr/>
        </p:nvGrpSpPr>
        <p:grpSpPr>
          <a:xfrm>
            <a:off x="144361" y="0"/>
            <a:ext cx="9144000" cy="6866996"/>
            <a:chOff x="0" y="0"/>
            <a:chExt cx="9144000" cy="6866996"/>
          </a:xfrm>
        </p:grpSpPr>
        <p:pic>
          <p:nvPicPr>
            <p:cNvPr id="7" name="Obrázok 6" descr="anj vzor OK_P.point.jp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9144000" cy="6858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" name="Obrázok 7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781264" y="6128527"/>
              <a:ext cx="2134136" cy="738469"/>
            </a:xfrm>
            <a:prstGeom prst="rect">
              <a:avLst/>
            </a:prstGeom>
          </p:spPr>
        </p:pic>
      </p:grpSp>
      <p:sp>
        <p:nvSpPr>
          <p:cNvPr id="61" name="BlokTextu 60"/>
          <p:cNvSpPr txBox="1"/>
          <p:nvPr/>
        </p:nvSpPr>
        <p:spPr>
          <a:xfrm>
            <a:off x="1403647" y="505580"/>
            <a:ext cx="79474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2400" dirty="0" smtClean="0">
                <a:solidFill>
                  <a:schemeClr val="bg1"/>
                </a:solidFill>
                <a:latin typeface="+mn-lt"/>
              </a:rPr>
              <a:t>Tvorba technických noriem na národnej úrovni</a:t>
            </a:r>
            <a:endParaRPr lang="sk-SK" sz="240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63" name="BlokTextu 62"/>
          <p:cNvSpPr txBox="1"/>
          <p:nvPr/>
        </p:nvSpPr>
        <p:spPr>
          <a:xfrm>
            <a:off x="319724" y="5023282"/>
            <a:ext cx="580314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1600" dirty="0">
                <a:solidFill>
                  <a:schemeClr val="tx2"/>
                </a:solidFill>
                <a:latin typeface="+mn-lt"/>
                <a:cs typeface="Arial" panose="020B0604020202020204" pitchFamily="34" charset="0"/>
              </a:rPr>
              <a:t>TK	technická komisia na národnej úrovni</a:t>
            </a:r>
          </a:p>
          <a:p>
            <a:r>
              <a:rPr lang="sk-SK" sz="1600" dirty="0">
                <a:solidFill>
                  <a:schemeClr val="tx2"/>
                </a:solidFill>
                <a:latin typeface="+mn-lt"/>
                <a:cs typeface="Arial" panose="020B0604020202020204" pitchFamily="34" charset="0"/>
              </a:rPr>
              <a:t>	</a:t>
            </a:r>
            <a:r>
              <a:rPr lang="sk-SK" sz="1600" dirty="0">
                <a:solidFill>
                  <a:schemeClr val="tx2"/>
                </a:solidFill>
                <a:latin typeface="+mn-lt"/>
                <a:cs typeface="Arial" panose="020B0604020202020204" pitchFamily="34" charset="0"/>
                <a:hlinkClick r:id="rId5"/>
              </a:rPr>
              <a:t>https://www.unms.sk/?narodne_TK</a:t>
            </a:r>
            <a:endParaRPr lang="sk-SK" sz="1600" dirty="0">
              <a:solidFill>
                <a:schemeClr val="tx2"/>
              </a:solidFill>
              <a:latin typeface="+mn-lt"/>
              <a:cs typeface="Arial" panose="020B0604020202020204" pitchFamily="34" charset="0"/>
            </a:endParaRPr>
          </a:p>
          <a:p>
            <a:r>
              <a:rPr lang="sk-SK" sz="1600" dirty="0">
                <a:solidFill>
                  <a:schemeClr val="tx2"/>
                </a:solidFill>
                <a:latin typeface="+mn-lt"/>
                <a:cs typeface="Arial" panose="020B0604020202020204" pitchFamily="34" charset="0"/>
              </a:rPr>
              <a:t>NNO/NC	národný normalizačný orgán/národný komitét</a:t>
            </a:r>
          </a:p>
          <a:p>
            <a:r>
              <a:rPr lang="sk-SK" sz="1600" dirty="0">
                <a:solidFill>
                  <a:schemeClr val="tx2"/>
                </a:solidFill>
                <a:latin typeface="+mn-lt"/>
                <a:cs typeface="Arial" panose="020B0604020202020204" pitchFamily="34" charset="0"/>
              </a:rPr>
              <a:t>TC </a:t>
            </a:r>
            <a:r>
              <a:rPr lang="sk-SK" sz="1600" dirty="0" smtClean="0">
                <a:latin typeface="+mn-lt"/>
              </a:rPr>
              <a:t>	</a:t>
            </a:r>
            <a:r>
              <a:rPr lang="sk-SK" sz="1600" dirty="0">
                <a:solidFill>
                  <a:schemeClr val="tx2"/>
                </a:solidFill>
                <a:latin typeface="+mn-lt"/>
                <a:cs typeface="Arial" panose="020B0604020202020204" pitchFamily="34" charset="0"/>
              </a:rPr>
              <a:t>technická komisia na európskej a medzinárodnej </a:t>
            </a:r>
          </a:p>
          <a:p>
            <a:r>
              <a:rPr lang="sk-SK" sz="1600" dirty="0">
                <a:solidFill>
                  <a:schemeClr val="tx2"/>
                </a:solidFill>
                <a:latin typeface="+mn-lt"/>
                <a:cs typeface="Arial" panose="020B0604020202020204" pitchFamily="34" charset="0"/>
              </a:rPr>
              <a:t>	úrovni</a:t>
            </a:r>
          </a:p>
        </p:txBody>
      </p:sp>
      <p:grpSp>
        <p:nvGrpSpPr>
          <p:cNvPr id="64" name="Skupina 63"/>
          <p:cNvGrpSpPr/>
          <p:nvPr/>
        </p:nvGrpSpPr>
        <p:grpSpPr>
          <a:xfrm>
            <a:off x="1057171" y="1133551"/>
            <a:ext cx="8196752" cy="4809851"/>
            <a:chOff x="405789" y="1741218"/>
            <a:chExt cx="8196752" cy="4809851"/>
          </a:xfrm>
        </p:grpSpPr>
        <p:sp>
          <p:nvSpPr>
            <p:cNvPr id="20" name="Ovál 19"/>
            <p:cNvSpPr/>
            <p:nvPr/>
          </p:nvSpPr>
          <p:spPr>
            <a:xfrm>
              <a:off x="4406108" y="4524455"/>
              <a:ext cx="2117336" cy="2026614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k-SK"/>
            </a:p>
          </p:txBody>
        </p:sp>
        <p:sp>
          <p:nvSpPr>
            <p:cNvPr id="23" name="Šípka nadol 22"/>
            <p:cNvSpPr/>
            <p:nvPr/>
          </p:nvSpPr>
          <p:spPr>
            <a:xfrm rot="17817651">
              <a:off x="3966362" y="4457668"/>
              <a:ext cx="520022" cy="720080"/>
            </a:xfrm>
            <a:prstGeom prst="downArrow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k-SK"/>
            </a:p>
          </p:txBody>
        </p:sp>
        <p:sp>
          <p:nvSpPr>
            <p:cNvPr id="26" name="Šípka nadol 25"/>
            <p:cNvSpPr/>
            <p:nvPr/>
          </p:nvSpPr>
          <p:spPr>
            <a:xfrm rot="20757483">
              <a:off x="4805333" y="3610379"/>
              <a:ext cx="520022" cy="720080"/>
            </a:xfrm>
            <a:prstGeom prst="downArrow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k-SK"/>
            </a:p>
          </p:txBody>
        </p:sp>
        <p:sp>
          <p:nvSpPr>
            <p:cNvPr id="27" name="Šípka nadol 26"/>
            <p:cNvSpPr/>
            <p:nvPr/>
          </p:nvSpPr>
          <p:spPr>
            <a:xfrm rot="1295959">
              <a:off x="5959501" y="3886470"/>
              <a:ext cx="520022" cy="720080"/>
            </a:xfrm>
            <a:prstGeom prst="downArrow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k-SK"/>
            </a:p>
          </p:txBody>
        </p:sp>
        <p:sp>
          <p:nvSpPr>
            <p:cNvPr id="28" name="Šípka nadol 27"/>
            <p:cNvSpPr/>
            <p:nvPr/>
          </p:nvSpPr>
          <p:spPr>
            <a:xfrm rot="3722719">
              <a:off x="6609060" y="4827308"/>
              <a:ext cx="520022" cy="720080"/>
            </a:xfrm>
            <a:prstGeom prst="downArrow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k-SK"/>
            </a:p>
          </p:txBody>
        </p:sp>
        <p:grpSp>
          <p:nvGrpSpPr>
            <p:cNvPr id="36" name="Skupina 35"/>
            <p:cNvGrpSpPr/>
            <p:nvPr/>
          </p:nvGrpSpPr>
          <p:grpSpPr>
            <a:xfrm>
              <a:off x="2500590" y="3562303"/>
              <a:ext cx="1413304" cy="1329011"/>
              <a:chOff x="2355536" y="3476885"/>
              <a:chExt cx="1413304" cy="1329011"/>
            </a:xfrm>
          </p:grpSpPr>
          <p:sp>
            <p:nvSpPr>
              <p:cNvPr id="34" name="Ovál 33"/>
              <p:cNvSpPr/>
              <p:nvPr/>
            </p:nvSpPr>
            <p:spPr>
              <a:xfrm>
                <a:off x="2355536" y="3476885"/>
                <a:ext cx="1413304" cy="1329011"/>
              </a:xfrm>
              <a:prstGeom prst="ellipse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k-SK"/>
              </a:p>
            </p:txBody>
          </p:sp>
          <p:pic>
            <p:nvPicPr>
              <p:cNvPr id="12" name="Obrázok 11">
                <a:extLst>
                  <a:ext uri="{FF2B5EF4-FFF2-40B4-BE49-F238E27FC236}">
                    <a16:creationId xmlns:a16="http://schemas.microsoft.com/office/drawing/2014/main" id="{6C049EB7-4740-4783-8806-2A3FF2C0F85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477243" y="3921983"/>
                <a:ext cx="1169891" cy="442911"/>
              </a:xfrm>
              <a:prstGeom prst="rect">
                <a:avLst/>
              </a:prstGeom>
              <a:solidFill>
                <a:schemeClr val="tx2">
                  <a:lumMod val="20000"/>
                  <a:lumOff val="80000"/>
                  <a:alpha val="56000"/>
                </a:schemeClr>
              </a:solidFill>
            </p:spPr>
          </p:pic>
          <p:sp>
            <p:nvSpPr>
              <p:cNvPr id="35" name="BlokTextu 34"/>
              <p:cNvSpPr txBox="1"/>
              <p:nvPr/>
            </p:nvSpPr>
            <p:spPr>
              <a:xfrm>
                <a:off x="2616767" y="3574433"/>
                <a:ext cx="956529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sk-SK" sz="1600" dirty="0" smtClean="0">
                    <a:latin typeface="+mn-lt"/>
                  </a:rPr>
                  <a:t>NNO/NC</a:t>
                </a:r>
                <a:endParaRPr lang="sk-SK" sz="1600" dirty="0">
                  <a:latin typeface="+mn-lt"/>
                </a:endParaRPr>
              </a:p>
            </p:txBody>
          </p:sp>
        </p:grpSp>
        <p:sp>
          <p:nvSpPr>
            <p:cNvPr id="37" name="Šípka nadol 36"/>
            <p:cNvSpPr/>
            <p:nvPr/>
          </p:nvSpPr>
          <p:spPr>
            <a:xfrm rot="15165587">
              <a:off x="1766720" y="4155870"/>
              <a:ext cx="520022" cy="720080"/>
            </a:xfrm>
            <a:prstGeom prst="downArrow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k-SK"/>
            </a:p>
          </p:txBody>
        </p:sp>
        <p:sp>
          <p:nvSpPr>
            <p:cNvPr id="38" name="Šípka nadol 37"/>
            <p:cNvSpPr/>
            <p:nvPr/>
          </p:nvSpPr>
          <p:spPr>
            <a:xfrm rot="17898618">
              <a:off x="1800293" y="3193267"/>
              <a:ext cx="520022" cy="720080"/>
            </a:xfrm>
            <a:prstGeom prst="downArrow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k-SK"/>
            </a:p>
          </p:txBody>
        </p:sp>
        <p:grpSp>
          <p:nvGrpSpPr>
            <p:cNvPr id="44" name="Skupina 43"/>
            <p:cNvGrpSpPr/>
            <p:nvPr/>
          </p:nvGrpSpPr>
          <p:grpSpPr>
            <a:xfrm>
              <a:off x="4035790" y="2106812"/>
              <a:ext cx="1413304" cy="1329011"/>
              <a:chOff x="3042481" y="1786040"/>
              <a:chExt cx="1413304" cy="1329011"/>
            </a:xfrm>
          </p:grpSpPr>
          <p:sp>
            <p:nvSpPr>
              <p:cNvPr id="41" name="Ovál 40"/>
              <p:cNvSpPr/>
              <p:nvPr/>
            </p:nvSpPr>
            <p:spPr>
              <a:xfrm>
                <a:off x="3042481" y="1786040"/>
                <a:ext cx="1413304" cy="1329011"/>
              </a:xfrm>
              <a:prstGeom prst="ellipse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k-SK"/>
              </a:p>
            </p:txBody>
          </p:sp>
          <p:sp>
            <p:nvSpPr>
              <p:cNvPr id="43" name="BlokTextu 42"/>
              <p:cNvSpPr txBox="1"/>
              <p:nvPr/>
            </p:nvSpPr>
            <p:spPr>
              <a:xfrm>
                <a:off x="3328622" y="1959895"/>
                <a:ext cx="956529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sk-SK" sz="1600" dirty="0" smtClean="0">
                    <a:latin typeface="+mn-lt"/>
                  </a:rPr>
                  <a:t>NNO/NC</a:t>
                </a:r>
                <a:endParaRPr lang="sk-SK" sz="1600" dirty="0">
                  <a:latin typeface="+mn-lt"/>
                </a:endParaRPr>
              </a:p>
            </p:txBody>
          </p:sp>
          <p:pic>
            <p:nvPicPr>
              <p:cNvPr id="13" name="Obrázok 12">
                <a:extLst>
                  <a:ext uri="{FF2B5EF4-FFF2-40B4-BE49-F238E27FC236}">
                    <a16:creationId xmlns:a16="http://schemas.microsoft.com/office/drawing/2014/main" id="{87181980-5D9E-4338-80E9-CEBDBCC14BC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195505" y="2333864"/>
                <a:ext cx="1157075" cy="402526"/>
              </a:xfrm>
              <a:prstGeom prst="rect">
                <a:avLst/>
              </a:prstGeom>
              <a:solidFill>
                <a:schemeClr val="tx2">
                  <a:lumMod val="60000"/>
                  <a:lumOff val="40000"/>
                  <a:alpha val="0"/>
                </a:schemeClr>
              </a:solidFill>
            </p:spPr>
          </p:pic>
        </p:grpSp>
        <p:grpSp>
          <p:nvGrpSpPr>
            <p:cNvPr id="45" name="Skupina 44"/>
            <p:cNvGrpSpPr/>
            <p:nvPr/>
          </p:nvGrpSpPr>
          <p:grpSpPr>
            <a:xfrm>
              <a:off x="7189237" y="3969624"/>
              <a:ext cx="1413304" cy="1329011"/>
              <a:chOff x="3820517" y="1146116"/>
              <a:chExt cx="1413304" cy="1329011"/>
            </a:xfrm>
          </p:grpSpPr>
          <p:sp>
            <p:nvSpPr>
              <p:cNvPr id="46" name="Ovál 45"/>
              <p:cNvSpPr/>
              <p:nvPr/>
            </p:nvSpPr>
            <p:spPr>
              <a:xfrm>
                <a:off x="3820517" y="1146116"/>
                <a:ext cx="1413304" cy="1329011"/>
              </a:xfrm>
              <a:prstGeom prst="ellipse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k-SK"/>
              </a:p>
            </p:txBody>
          </p:sp>
          <p:sp>
            <p:nvSpPr>
              <p:cNvPr id="47" name="BlokTextu 46"/>
              <p:cNvSpPr txBox="1"/>
              <p:nvPr/>
            </p:nvSpPr>
            <p:spPr>
              <a:xfrm>
                <a:off x="4129524" y="1647340"/>
                <a:ext cx="956529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sk-SK" sz="1600" dirty="0" smtClean="0">
                    <a:latin typeface="+mn-lt"/>
                  </a:rPr>
                  <a:t>NNO/NC</a:t>
                </a:r>
                <a:endParaRPr lang="sk-SK" sz="1600" dirty="0">
                  <a:latin typeface="+mn-lt"/>
                </a:endParaRPr>
              </a:p>
            </p:txBody>
          </p:sp>
        </p:grpSp>
        <p:grpSp>
          <p:nvGrpSpPr>
            <p:cNvPr id="62" name="Skupina 61"/>
            <p:cNvGrpSpPr/>
            <p:nvPr/>
          </p:nvGrpSpPr>
          <p:grpSpPr>
            <a:xfrm>
              <a:off x="6000779" y="2369319"/>
              <a:ext cx="1413304" cy="1329011"/>
              <a:chOff x="6222838" y="2623776"/>
              <a:chExt cx="1413304" cy="1329011"/>
            </a:xfrm>
          </p:grpSpPr>
          <p:grpSp>
            <p:nvGrpSpPr>
              <p:cNvPr id="49" name="Skupina 48"/>
              <p:cNvGrpSpPr/>
              <p:nvPr/>
            </p:nvGrpSpPr>
            <p:grpSpPr>
              <a:xfrm>
                <a:off x="6222838" y="2623776"/>
                <a:ext cx="1413304" cy="1329011"/>
                <a:chOff x="3191784" y="1249232"/>
                <a:chExt cx="1413304" cy="1329011"/>
              </a:xfrm>
            </p:grpSpPr>
            <p:sp>
              <p:nvSpPr>
                <p:cNvPr id="50" name="Ovál 49"/>
                <p:cNvSpPr/>
                <p:nvPr/>
              </p:nvSpPr>
              <p:spPr>
                <a:xfrm>
                  <a:off x="3191784" y="1249232"/>
                  <a:ext cx="1413304" cy="1329011"/>
                </a:xfrm>
                <a:prstGeom prst="ellipse">
                  <a:avLst/>
                </a:prstGeom>
                <a:solidFill>
                  <a:schemeClr val="accent1">
                    <a:lumMod val="20000"/>
                    <a:lumOff val="8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sk-SK"/>
                </a:p>
              </p:txBody>
            </p:sp>
            <p:sp>
              <p:nvSpPr>
                <p:cNvPr id="51" name="BlokTextu 50"/>
                <p:cNvSpPr txBox="1"/>
                <p:nvPr/>
              </p:nvSpPr>
              <p:spPr>
                <a:xfrm>
                  <a:off x="3620159" y="1307242"/>
                  <a:ext cx="819366" cy="33855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sk-SK" sz="1600" dirty="0" smtClean="0">
                      <a:latin typeface="+mn-lt"/>
                    </a:rPr>
                    <a:t>NNO</a:t>
                  </a:r>
                  <a:endParaRPr lang="sk-SK" sz="1600" dirty="0">
                    <a:latin typeface="+mn-lt"/>
                  </a:endParaRPr>
                </a:p>
              </p:txBody>
            </p:sp>
          </p:grpSp>
          <p:pic>
            <p:nvPicPr>
              <p:cNvPr id="14" name="Obrázok 13">
                <a:extLst>
                  <a:ext uri="{FF2B5EF4-FFF2-40B4-BE49-F238E27FC236}">
                    <a16:creationId xmlns:a16="http://schemas.microsoft.com/office/drawing/2014/main" id="{FA8C3F9B-DFB7-4775-8FCE-B3580EAF2D5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593645" y="3032132"/>
                <a:ext cx="700736" cy="512297"/>
              </a:xfrm>
              <a:prstGeom prst="rect">
                <a:avLst/>
              </a:prstGeom>
            </p:spPr>
          </p:pic>
        </p:grpSp>
        <p:grpSp>
          <p:nvGrpSpPr>
            <p:cNvPr id="59" name="Skupina 58"/>
            <p:cNvGrpSpPr/>
            <p:nvPr/>
          </p:nvGrpSpPr>
          <p:grpSpPr>
            <a:xfrm>
              <a:off x="1656946" y="1741218"/>
              <a:ext cx="1186569" cy="999202"/>
              <a:chOff x="1656946" y="1741218"/>
              <a:chExt cx="1186569" cy="999202"/>
            </a:xfrm>
          </p:grpSpPr>
          <p:pic>
            <p:nvPicPr>
              <p:cNvPr id="33" name="Obrázok 32"/>
              <p:cNvPicPr>
                <a:picLocks noChangeAspect="1"/>
              </p:cNvPicPr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1656946" y="1741218"/>
                <a:ext cx="1186569" cy="999202"/>
              </a:xfrm>
              <a:prstGeom prst="rect">
                <a:avLst/>
              </a:prstGeom>
            </p:spPr>
          </p:pic>
          <p:sp>
            <p:nvSpPr>
              <p:cNvPr id="54" name="BlokTextu 53"/>
              <p:cNvSpPr txBox="1"/>
              <p:nvPr/>
            </p:nvSpPr>
            <p:spPr>
              <a:xfrm>
                <a:off x="2002949" y="2036949"/>
                <a:ext cx="595566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sk-SK" sz="1400" dirty="0" smtClean="0"/>
                  <a:t>TK</a:t>
                </a:r>
                <a:endParaRPr lang="sk-SK" sz="1400" dirty="0"/>
              </a:p>
            </p:txBody>
          </p:sp>
        </p:grpSp>
        <p:grpSp>
          <p:nvGrpSpPr>
            <p:cNvPr id="57" name="Skupina 56"/>
            <p:cNvGrpSpPr/>
            <p:nvPr/>
          </p:nvGrpSpPr>
          <p:grpSpPr>
            <a:xfrm>
              <a:off x="405789" y="4299433"/>
              <a:ext cx="1186569" cy="999202"/>
              <a:chOff x="405789" y="4299433"/>
              <a:chExt cx="1186569" cy="999202"/>
            </a:xfrm>
          </p:grpSpPr>
          <p:pic>
            <p:nvPicPr>
              <p:cNvPr id="31" name="Obrázok 30"/>
              <p:cNvPicPr>
                <a:picLocks noChangeAspect="1"/>
              </p:cNvPicPr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405789" y="4299433"/>
                <a:ext cx="1186569" cy="999202"/>
              </a:xfrm>
              <a:prstGeom prst="rect">
                <a:avLst/>
              </a:prstGeom>
            </p:spPr>
          </p:pic>
          <p:sp>
            <p:nvSpPr>
              <p:cNvPr id="55" name="BlokTextu 54"/>
              <p:cNvSpPr txBox="1"/>
              <p:nvPr/>
            </p:nvSpPr>
            <p:spPr>
              <a:xfrm>
                <a:off x="776292" y="4583537"/>
                <a:ext cx="595566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sk-SK" sz="1400" dirty="0" smtClean="0"/>
                  <a:t>TK</a:t>
                </a:r>
                <a:endParaRPr lang="sk-SK" sz="1400" dirty="0"/>
              </a:p>
            </p:txBody>
          </p:sp>
        </p:grpSp>
        <p:grpSp>
          <p:nvGrpSpPr>
            <p:cNvPr id="58" name="Skupina 57"/>
            <p:cNvGrpSpPr/>
            <p:nvPr/>
          </p:nvGrpSpPr>
          <p:grpSpPr>
            <a:xfrm>
              <a:off x="470377" y="2645748"/>
              <a:ext cx="1186569" cy="999202"/>
              <a:chOff x="470377" y="2645748"/>
              <a:chExt cx="1186569" cy="999202"/>
            </a:xfrm>
          </p:grpSpPr>
          <p:pic>
            <p:nvPicPr>
              <p:cNvPr id="32" name="Obrázok 31"/>
              <p:cNvPicPr>
                <a:picLocks noChangeAspect="1"/>
              </p:cNvPicPr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470377" y="2645748"/>
                <a:ext cx="1186569" cy="999202"/>
              </a:xfrm>
              <a:prstGeom prst="rect">
                <a:avLst/>
              </a:prstGeom>
            </p:spPr>
          </p:pic>
          <p:sp>
            <p:nvSpPr>
              <p:cNvPr id="56" name="BlokTextu 55"/>
              <p:cNvSpPr txBox="1"/>
              <p:nvPr/>
            </p:nvSpPr>
            <p:spPr>
              <a:xfrm>
                <a:off x="827655" y="2928608"/>
                <a:ext cx="595566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sk-SK" sz="1400" dirty="0" smtClean="0"/>
                  <a:t>TK</a:t>
                </a:r>
                <a:endParaRPr lang="sk-SK" sz="1400" dirty="0"/>
              </a:p>
            </p:txBody>
          </p:sp>
        </p:grpSp>
        <p:sp>
          <p:nvSpPr>
            <p:cNvPr id="39" name="Šípka nadol 38"/>
            <p:cNvSpPr/>
            <p:nvPr/>
          </p:nvSpPr>
          <p:spPr>
            <a:xfrm rot="20156709">
              <a:off x="2424908" y="2692597"/>
              <a:ext cx="520022" cy="720080"/>
            </a:xfrm>
            <a:prstGeom prst="downArrow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k-SK"/>
            </a:p>
          </p:txBody>
        </p:sp>
      </p:grpSp>
      <p:pic>
        <p:nvPicPr>
          <p:cNvPr id="60" name="Obrázok 4">
            <a:extLst>
              <a:ext uri="{FF2B5EF4-FFF2-40B4-BE49-F238E27FC236}">
                <a16:creationId xmlns:a16="http://schemas.microsoft.com/office/drawing/2014/main" id="{A73FC5DF-F842-44CC-984E-F33393F7FC87}"/>
              </a:ext>
            </a:extLst>
          </p:cNvPr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530" r="11051"/>
          <a:stretch/>
        </p:blipFill>
        <p:spPr bwMode="auto">
          <a:xfrm>
            <a:off x="5420978" y="4252744"/>
            <a:ext cx="454919" cy="4558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Obrázok 5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23915" y="4260802"/>
            <a:ext cx="823659" cy="4071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BlokTextu 8"/>
          <p:cNvSpPr txBox="1"/>
          <p:nvPr/>
        </p:nvSpPr>
        <p:spPr>
          <a:xfrm>
            <a:off x="5875897" y="4780133"/>
            <a:ext cx="8805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b="1" dirty="0" smtClean="0">
                <a:latin typeface="+mn-lt"/>
              </a:rPr>
              <a:t>TC</a:t>
            </a:r>
            <a:endParaRPr lang="sk-SK" b="1" dirty="0">
              <a:latin typeface="+mn-lt"/>
            </a:endParaRPr>
          </a:p>
        </p:txBody>
      </p:sp>
      <p:pic>
        <p:nvPicPr>
          <p:cNvPr id="66" name="Obrázok 5">
            <a:extLst>
              <a:ext uri="{FF2B5EF4-FFF2-40B4-BE49-F238E27FC236}">
                <a16:creationId xmlns:a16="http://schemas.microsoft.com/office/drawing/2014/main" id="{34F66738-4258-49F7-91D3-CA0CA6F79775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04620" y="5147954"/>
            <a:ext cx="471277" cy="4331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8" name="Obrázok 6">
            <a:extLst>
              <a:ext uri="{FF2B5EF4-FFF2-40B4-BE49-F238E27FC236}">
                <a16:creationId xmlns:a16="http://schemas.microsoft.com/office/drawing/2014/main" id="{68FA3FF3-9535-4673-B613-7CD0089AB7D5}"/>
              </a:ext>
            </a:extLst>
          </p:cNvPr>
          <p:cNvPicPr>
            <a:picLocks noChangeAspect="1"/>
          </p:cNvPicPr>
          <p:nvPr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52" t="4474" r="5874" b="5039"/>
          <a:stretch/>
        </p:blipFill>
        <p:spPr bwMode="auto">
          <a:xfrm>
            <a:off x="6377183" y="5134932"/>
            <a:ext cx="442713" cy="45536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9525">
            <a:noFill/>
            <a:miter lim="800000"/>
            <a:headEnd/>
            <a:tailEnd/>
          </a:ln>
          <a:extLst/>
        </p:spPr>
      </p:pic>
      <p:sp>
        <p:nvSpPr>
          <p:cNvPr id="52" name="BlokTextu 6"/>
          <p:cNvSpPr txBox="1">
            <a:spLocks noChangeArrowheads="1"/>
          </p:cNvSpPr>
          <p:nvPr/>
        </p:nvSpPr>
        <p:spPr bwMode="auto">
          <a:xfrm>
            <a:off x="1214438" y="6429375"/>
            <a:ext cx="2786340" cy="2616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sk-SK" sz="1100" dirty="0" smtClean="0">
                <a:solidFill>
                  <a:schemeClr val="tx2"/>
                </a:solidFill>
                <a:latin typeface="+mn-lt"/>
              </a:rPr>
              <a:t>Základné informácie o technickej normalizácii</a:t>
            </a:r>
            <a:endParaRPr lang="sk-SK" sz="1100" dirty="0">
              <a:solidFill>
                <a:schemeClr val="tx2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4347990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3" name="Zástupný objekt pre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sk-SK"/>
          </a:p>
        </p:txBody>
      </p:sp>
      <p:grpSp>
        <p:nvGrpSpPr>
          <p:cNvPr id="4" name="Skupina 3"/>
          <p:cNvGrpSpPr/>
          <p:nvPr/>
        </p:nvGrpSpPr>
        <p:grpSpPr>
          <a:xfrm>
            <a:off x="144361" y="0"/>
            <a:ext cx="9144000" cy="6669360"/>
            <a:chOff x="0" y="0"/>
            <a:chExt cx="9144000" cy="6866996"/>
          </a:xfrm>
        </p:grpSpPr>
        <p:pic>
          <p:nvPicPr>
            <p:cNvPr id="5" name="Obrázok 4" descr="anj vzor OK_P.point.jpg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9144000" cy="6858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" name="Obrázok 5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781264" y="6128527"/>
              <a:ext cx="2134136" cy="738469"/>
            </a:xfrm>
            <a:prstGeom prst="rect">
              <a:avLst/>
            </a:prstGeom>
          </p:spPr>
        </p:pic>
      </p:grpSp>
      <p:sp>
        <p:nvSpPr>
          <p:cNvPr id="7" name="BlokTextu 6"/>
          <p:cNvSpPr txBox="1"/>
          <p:nvPr/>
        </p:nvSpPr>
        <p:spPr>
          <a:xfrm>
            <a:off x="1549701" y="1062414"/>
            <a:ext cx="6422404" cy="255454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sk-SK" sz="1600" b="1" dirty="0">
                <a:solidFill>
                  <a:schemeClr val="tx2"/>
                </a:solidFill>
                <a:latin typeface="+mn-lt"/>
                <a:cs typeface="Arial" panose="020B0604020202020204" pitchFamily="34" charset="0"/>
              </a:rPr>
              <a:t>ÚNMS SR ako slovenský národný normalizačný </a:t>
            </a:r>
            <a:r>
              <a:rPr lang="sk-SK" sz="1600" b="1" dirty="0" smtClean="0">
                <a:solidFill>
                  <a:schemeClr val="tx2"/>
                </a:solidFill>
                <a:latin typeface="+mn-lt"/>
                <a:cs typeface="Arial" panose="020B0604020202020204" pitchFamily="34" charset="0"/>
              </a:rPr>
              <a:t>orgán:</a:t>
            </a:r>
            <a:endParaRPr lang="sk-SK" sz="1600" b="1" dirty="0">
              <a:solidFill>
                <a:schemeClr val="tx2"/>
              </a:solidFill>
              <a:latin typeface="+mn-lt"/>
              <a:cs typeface="Arial" panose="020B0604020202020204" pitchFamily="34" charset="0"/>
            </a:endParaRPr>
          </a:p>
          <a:p>
            <a:endParaRPr lang="sk-SK" sz="1600" dirty="0">
              <a:solidFill>
                <a:schemeClr val="tx2"/>
              </a:solidFill>
              <a:latin typeface="+mn-lt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k-SK" sz="1600" dirty="0">
                <a:solidFill>
                  <a:schemeClr val="tx2"/>
                </a:solidFill>
                <a:latin typeface="+mn-lt"/>
                <a:cs typeface="Arial" panose="020B0604020202020204" pitchFamily="34" charset="0"/>
              </a:rPr>
              <a:t>udelí na základe žiadosti súhlas na </a:t>
            </a:r>
            <a:r>
              <a:rPr lang="sk-SK" sz="1600" b="1" dirty="0">
                <a:solidFill>
                  <a:schemeClr val="tx2"/>
                </a:solidFill>
                <a:latin typeface="+mn-lt"/>
                <a:cs typeface="Arial" panose="020B0604020202020204" pitchFamily="34" charset="0"/>
              </a:rPr>
              <a:t>bezodplatné</a:t>
            </a:r>
            <a:r>
              <a:rPr lang="sk-SK" sz="1600" dirty="0">
                <a:solidFill>
                  <a:schemeClr val="tx2"/>
                </a:solidFill>
                <a:latin typeface="+mn-lt"/>
                <a:cs typeface="Arial" panose="020B0604020202020204" pitchFamily="34" charset="0"/>
              </a:rPr>
              <a:t> citovanie časti STN alebo </a:t>
            </a:r>
            <a:r>
              <a:rPr lang="sk-SK" sz="1600" dirty="0" smtClean="0">
                <a:solidFill>
                  <a:schemeClr val="tx2"/>
                </a:solidFill>
                <a:latin typeface="+mn-lt"/>
                <a:cs typeface="Arial" panose="020B0604020202020204" pitchFamily="34" charset="0"/>
              </a:rPr>
              <a:t>TNI na účely poskytovania vzdelávania v rámci akreditovaného študijného programu na vysokej škole</a:t>
            </a:r>
          </a:p>
          <a:p>
            <a:pPr lvl="1"/>
            <a:r>
              <a:rPr lang="sk-SK" sz="1600" dirty="0" smtClean="0">
                <a:solidFill>
                  <a:schemeClr val="tx2"/>
                </a:solidFill>
                <a:latin typeface="+mn-lt"/>
                <a:cs typeface="Arial" panose="020B0604020202020204" pitchFamily="34" charset="0"/>
                <a:hlinkClick r:id="rId4"/>
              </a:rPr>
              <a:t>https</a:t>
            </a:r>
            <a:r>
              <a:rPr lang="sk-SK" sz="1600" dirty="0">
                <a:solidFill>
                  <a:schemeClr val="tx2"/>
                </a:solidFill>
                <a:latin typeface="+mn-lt"/>
                <a:cs typeface="Arial" panose="020B0604020202020204" pitchFamily="34" charset="0"/>
                <a:hlinkClick r:id="rId4"/>
              </a:rPr>
              <a:t>://citacie.unms.sk</a:t>
            </a:r>
            <a:r>
              <a:rPr lang="sk-SK" sz="1600" dirty="0" smtClean="0">
                <a:solidFill>
                  <a:schemeClr val="tx2"/>
                </a:solidFill>
                <a:latin typeface="+mn-lt"/>
                <a:cs typeface="Arial" panose="020B0604020202020204" pitchFamily="34" charset="0"/>
                <a:hlinkClick r:id="rId4"/>
              </a:rPr>
              <a:t>/</a:t>
            </a:r>
            <a:endParaRPr lang="sk-SK" sz="1600" dirty="0">
              <a:solidFill>
                <a:schemeClr val="tx2"/>
              </a:solidFill>
              <a:latin typeface="+mn-lt"/>
              <a:cs typeface="Arial" panose="020B0604020202020204" pitchFamily="34" charset="0"/>
            </a:endParaRPr>
          </a:p>
          <a:p>
            <a:endParaRPr lang="sk-SK" sz="1600" dirty="0" smtClean="0">
              <a:solidFill>
                <a:schemeClr val="tx2"/>
              </a:solidFill>
              <a:latin typeface="+mn-lt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k-SK" sz="1600" dirty="0" smtClean="0">
                <a:solidFill>
                  <a:schemeClr val="tx2"/>
                </a:solidFill>
                <a:latin typeface="+mn-lt"/>
                <a:cs typeface="Arial" panose="020B0604020202020204" pitchFamily="34" charset="0"/>
              </a:rPr>
              <a:t>poskytne zľavu 80 % pri </a:t>
            </a:r>
            <a:r>
              <a:rPr lang="sk-SK" sz="1600" b="1" dirty="0" smtClean="0">
                <a:solidFill>
                  <a:schemeClr val="tx2"/>
                </a:solidFill>
                <a:latin typeface="+mn-lt"/>
                <a:cs typeface="Arial" panose="020B0604020202020204" pitchFamily="34" charset="0"/>
              </a:rPr>
              <a:t>elektronickom sprístupnení</a:t>
            </a:r>
            <a:r>
              <a:rPr lang="sk-SK" sz="1600" dirty="0" smtClean="0">
                <a:solidFill>
                  <a:schemeClr val="tx2"/>
                </a:solidFill>
                <a:latin typeface="+mn-lt"/>
                <a:cs typeface="Arial" panose="020B0604020202020204" pitchFamily="34" charset="0"/>
              </a:rPr>
              <a:t> STN alebo TNI študentovi pri vypracovaní záverečnej práce</a:t>
            </a:r>
          </a:p>
          <a:p>
            <a:pPr lvl="1"/>
            <a:r>
              <a:rPr lang="sk-SK" sz="1600" dirty="0" smtClean="0">
                <a:solidFill>
                  <a:schemeClr val="tx2"/>
                </a:solidFill>
                <a:latin typeface="+mn-lt"/>
                <a:cs typeface="Arial" panose="020B0604020202020204" pitchFamily="34" charset="0"/>
                <a:hlinkClick r:id="rId5"/>
              </a:rPr>
              <a:t>Portál noriem</a:t>
            </a:r>
            <a:endParaRPr lang="sk-SK" sz="1600" dirty="0">
              <a:solidFill>
                <a:schemeClr val="tx2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8" name="BlokTextu 7"/>
          <p:cNvSpPr txBox="1"/>
          <p:nvPr/>
        </p:nvSpPr>
        <p:spPr>
          <a:xfrm>
            <a:off x="1565384" y="3729805"/>
            <a:ext cx="6406721" cy="2062103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sk-SK" sz="1600" b="1" dirty="0">
                <a:solidFill>
                  <a:schemeClr val="tx2"/>
                </a:solidFill>
                <a:latin typeface="+mn-lt"/>
                <a:cs typeface="Arial" panose="020B0604020202020204" pitchFamily="34" charset="0"/>
              </a:rPr>
              <a:t>Prezenčné štúdium STN alebo TNI: </a:t>
            </a:r>
            <a:endParaRPr lang="sk-SK" sz="1600" b="1" dirty="0" smtClean="0">
              <a:solidFill>
                <a:schemeClr val="tx2"/>
              </a:solidFill>
              <a:latin typeface="+mn-lt"/>
              <a:cs typeface="Arial" panose="020B0604020202020204" pitchFamily="34" charset="0"/>
            </a:endParaRPr>
          </a:p>
          <a:p>
            <a:endParaRPr lang="sk-SK" sz="1600" dirty="0" smtClean="0">
              <a:solidFill>
                <a:schemeClr val="tx2"/>
              </a:solidFill>
              <a:latin typeface="+mn-lt"/>
              <a:cs typeface="Arial" panose="020B0604020202020204" pitchFamily="34" charset="0"/>
            </a:endParaRPr>
          </a:p>
          <a:p>
            <a:r>
              <a:rPr lang="sk-SK" sz="1600" u="sng" dirty="0">
                <a:latin typeface="+mn-lt"/>
                <a:hlinkClick r:id="rId6"/>
              </a:rPr>
              <a:t>ÚNMS SR – Infocentrum</a:t>
            </a:r>
            <a:r>
              <a:rPr lang="sk-SK" sz="1600" dirty="0">
                <a:latin typeface="+mn-lt"/>
              </a:rPr>
              <a:t> </a:t>
            </a:r>
          </a:p>
          <a:p>
            <a:r>
              <a:rPr lang="sk-SK" sz="1600" u="sng" dirty="0">
                <a:latin typeface="+mn-lt"/>
                <a:hlinkClick r:id="rId7"/>
              </a:rPr>
              <a:t>Centrum vedecko-technických informácií Slovenskej republiky</a:t>
            </a:r>
            <a:endParaRPr lang="sk-SK" sz="1600" dirty="0">
              <a:latin typeface="+mn-lt"/>
            </a:endParaRPr>
          </a:p>
          <a:p>
            <a:r>
              <a:rPr lang="sk-SK" sz="1600" u="sng" dirty="0">
                <a:latin typeface="+mn-lt"/>
                <a:hlinkClick r:id="rId8"/>
              </a:rPr>
              <a:t>Slovenská národná knižnica v Martine</a:t>
            </a:r>
            <a:endParaRPr lang="sk-SK" sz="1600" dirty="0">
              <a:latin typeface="+mn-lt"/>
            </a:endParaRPr>
          </a:p>
          <a:p>
            <a:r>
              <a:rPr lang="sk-SK" sz="1600" u="sng" dirty="0">
                <a:latin typeface="+mn-lt"/>
                <a:hlinkClick r:id="rId9"/>
              </a:rPr>
              <a:t>Štátna vedecká knižnica v Banskej Bystrici</a:t>
            </a:r>
            <a:endParaRPr lang="sk-SK" sz="1600" dirty="0">
              <a:latin typeface="+mn-lt"/>
            </a:endParaRPr>
          </a:p>
          <a:p>
            <a:r>
              <a:rPr lang="sk-SK" sz="1600" u="sng" dirty="0">
                <a:latin typeface="+mn-lt"/>
                <a:hlinkClick r:id="rId10"/>
              </a:rPr>
              <a:t>Štátna vedecká knižnica v Košiciach</a:t>
            </a:r>
            <a:endParaRPr lang="sk-SK" sz="1600" dirty="0">
              <a:latin typeface="+mn-lt"/>
            </a:endParaRPr>
          </a:p>
          <a:p>
            <a:r>
              <a:rPr lang="sk-SK" sz="1600" u="sng" dirty="0">
                <a:latin typeface="+mn-lt"/>
                <a:hlinkClick r:id="rId11"/>
              </a:rPr>
              <a:t>Štátna vedecká knižnica v </a:t>
            </a:r>
            <a:r>
              <a:rPr lang="sk-SK" sz="1600" u="sng" dirty="0" smtClean="0">
                <a:latin typeface="+mn-lt"/>
                <a:hlinkClick r:id="rId11"/>
              </a:rPr>
              <a:t>Prešove</a:t>
            </a:r>
            <a:endParaRPr lang="sk-SK" sz="1600" dirty="0">
              <a:solidFill>
                <a:schemeClr val="tx2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9" name="BlokTextu 8"/>
          <p:cNvSpPr txBox="1"/>
          <p:nvPr/>
        </p:nvSpPr>
        <p:spPr>
          <a:xfrm>
            <a:off x="1403647" y="505580"/>
            <a:ext cx="79474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2400" dirty="0" smtClean="0">
                <a:solidFill>
                  <a:schemeClr val="bg1"/>
                </a:solidFill>
                <a:latin typeface="+mn-lt"/>
              </a:rPr>
              <a:t>Sprístupnenie, citovanie a prezenčné štúdium STN a TNI</a:t>
            </a:r>
            <a:endParaRPr lang="sk-SK" sz="240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10" name="BlokTextu 6"/>
          <p:cNvSpPr txBox="1">
            <a:spLocks noChangeArrowheads="1"/>
          </p:cNvSpPr>
          <p:nvPr/>
        </p:nvSpPr>
        <p:spPr bwMode="auto">
          <a:xfrm>
            <a:off x="1214438" y="6429375"/>
            <a:ext cx="2786340" cy="2616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sk-SK" sz="1100" dirty="0" smtClean="0">
                <a:solidFill>
                  <a:schemeClr val="tx2"/>
                </a:solidFill>
                <a:latin typeface="+mn-lt"/>
              </a:rPr>
              <a:t>Základné informácie o technickej normalizácii</a:t>
            </a:r>
            <a:endParaRPr lang="sk-SK" sz="1100" dirty="0">
              <a:solidFill>
                <a:schemeClr val="tx2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8040143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3" name="Zástupný objekt pre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sk-SK"/>
          </a:p>
        </p:txBody>
      </p:sp>
      <p:grpSp>
        <p:nvGrpSpPr>
          <p:cNvPr id="4" name="Skupina 3"/>
          <p:cNvGrpSpPr/>
          <p:nvPr/>
        </p:nvGrpSpPr>
        <p:grpSpPr>
          <a:xfrm>
            <a:off x="144361" y="0"/>
            <a:ext cx="9144000" cy="6866996"/>
            <a:chOff x="0" y="0"/>
            <a:chExt cx="9144000" cy="6866996"/>
          </a:xfrm>
        </p:grpSpPr>
        <p:pic>
          <p:nvPicPr>
            <p:cNvPr id="5" name="Obrázok 4" descr="anj vzor OK_P.point.jp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9144000" cy="6858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" name="Obrázok 5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781264" y="6128527"/>
              <a:ext cx="2134136" cy="738469"/>
            </a:xfrm>
            <a:prstGeom prst="rect">
              <a:avLst/>
            </a:prstGeom>
          </p:spPr>
        </p:pic>
      </p:grpSp>
      <p:sp>
        <p:nvSpPr>
          <p:cNvPr id="7" name="BlokTextu 6"/>
          <p:cNvSpPr txBox="1"/>
          <p:nvPr/>
        </p:nvSpPr>
        <p:spPr>
          <a:xfrm>
            <a:off x="2074394" y="1519109"/>
            <a:ext cx="6768752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2000" b="1" dirty="0">
                <a:solidFill>
                  <a:schemeClr val="tx2"/>
                </a:solidFill>
                <a:latin typeface="+mn-lt"/>
                <a:cs typeface="Arial" panose="020B0604020202020204" pitchFamily="34" charset="0"/>
              </a:rPr>
              <a:t>Terminologické databázy:</a:t>
            </a:r>
          </a:p>
          <a:p>
            <a:endParaRPr lang="sk-SK" sz="1600" dirty="0" smtClean="0">
              <a:solidFill>
                <a:schemeClr val="tx2"/>
              </a:solidFill>
              <a:latin typeface="+mn-lt"/>
              <a:cs typeface="Arial" panose="020B0604020202020204" pitchFamily="34" charset="0"/>
            </a:endParaRPr>
          </a:p>
          <a:p>
            <a:endParaRPr lang="sk-SK" sz="1600" dirty="0">
              <a:solidFill>
                <a:schemeClr val="tx2"/>
              </a:solidFill>
              <a:latin typeface="+mn-lt"/>
              <a:cs typeface="Arial" panose="020B0604020202020204" pitchFamily="34" charset="0"/>
            </a:endParaRPr>
          </a:p>
          <a:p>
            <a:r>
              <a:rPr lang="sk-SK" sz="1600" dirty="0">
                <a:solidFill>
                  <a:schemeClr val="tx2"/>
                </a:solidFill>
                <a:latin typeface="+mn-lt"/>
                <a:cs typeface="Arial" panose="020B0604020202020204" pitchFamily="34" charset="0"/>
              </a:rPr>
              <a:t>ÚNMS SR</a:t>
            </a:r>
            <a:endParaRPr lang="sk-SK" sz="1600" dirty="0">
              <a:solidFill>
                <a:schemeClr val="tx2"/>
              </a:solidFill>
              <a:latin typeface="+mn-lt"/>
              <a:cs typeface="Arial" panose="020B0604020202020204" pitchFamily="34" charset="0"/>
              <a:hlinkClick r:id="rId5"/>
            </a:endParaRPr>
          </a:p>
          <a:p>
            <a:r>
              <a:rPr lang="sk-SK" sz="1600" dirty="0">
                <a:solidFill>
                  <a:schemeClr val="tx2"/>
                </a:solidFill>
                <a:latin typeface="+mn-lt"/>
                <a:cs typeface="Arial" panose="020B0604020202020204" pitchFamily="34" charset="0"/>
                <a:hlinkClick r:id="rId5"/>
              </a:rPr>
              <a:t>https://www.unms.sk/terminologia/</a:t>
            </a:r>
            <a:endParaRPr lang="sk-SK" sz="1600" dirty="0">
              <a:solidFill>
                <a:schemeClr val="tx2"/>
              </a:solidFill>
              <a:latin typeface="+mn-lt"/>
              <a:cs typeface="Arial" panose="020B0604020202020204" pitchFamily="34" charset="0"/>
            </a:endParaRPr>
          </a:p>
          <a:p>
            <a:endParaRPr lang="sk-SK" sz="1600" dirty="0">
              <a:solidFill>
                <a:schemeClr val="tx2"/>
              </a:solidFill>
              <a:latin typeface="+mn-lt"/>
              <a:cs typeface="Arial" panose="020B0604020202020204" pitchFamily="34" charset="0"/>
            </a:endParaRPr>
          </a:p>
          <a:p>
            <a:endParaRPr lang="sk-SK" sz="1600" dirty="0">
              <a:solidFill>
                <a:schemeClr val="tx2"/>
              </a:solidFill>
              <a:latin typeface="+mn-lt"/>
              <a:cs typeface="Arial" panose="020B0604020202020204" pitchFamily="34" charset="0"/>
            </a:endParaRPr>
          </a:p>
          <a:p>
            <a:r>
              <a:rPr lang="sk-SK" sz="1600" dirty="0">
                <a:solidFill>
                  <a:schemeClr val="tx2"/>
                </a:solidFill>
                <a:latin typeface="+mn-lt"/>
                <a:cs typeface="Arial" panose="020B0604020202020204" pitchFamily="34" charset="0"/>
              </a:rPr>
              <a:t>ISO Online </a:t>
            </a:r>
            <a:r>
              <a:rPr lang="sk-SK" sz="1600" dirty="0" err="1">
                <a:solidFill>
                  <a:schemeClr val="tx2"/>
                </a:solidFill>
                <a:latin typeface="+mn-lt"/>
                <a:cs typeface="Arial" panose="020B0604020202020204" pitchFamily="34" charset="0"/>
              </a:rPr>
              <a:t>browsing</a:t>
            </a:r>
            <a:r>
              <a:rPr lang="sk-SK" sz="1600" dirty="0">
                <a:solidFill>
                  <a:schemeClr val="tx2"/>
                </a:solidFill>
                <a:latin typeface="+mn-lt"/>
                <a:cs typeface="Arial" panose="020B0604020202020204" pitchFamily="34" charset="0"/>
              </a:rPr>
              <a:t> </a:t>
            </a:r>
            <a:r>
              <a:rPr lang="sk-SK" sz="1600" dirty="0" err="1">
                <a:solidFill>
                  <a:schemeClr val="tx2"/>
                </a:solidFill>
                <a:latin typeface="+mn-lt"/>
                <a:cs typeface="Arial" panose="020B0604020202020204" pitchFamily="34" charset="0"/>
              </a:rPr>
              <a:t>platform</a:t>
            </a:r>
            <a:endParaRPr lang="sk-SK" sz="1600" dirty="0">
              <a:solidFill>
                <a:schemeClr val="tx2"/>
              </a:solidFill>
              <a:latin typeface="+mn-lt"/>
              <a:cs typeface="Arial" panose="020B0604020202020204" pitchFamily="34" charset="0"/>
            </a:endParaRPr>
          </a:p>
          <a:p>
            <a:r>
              <a:rPr lang="sk-SK" sz="1600" dirty="0">
                <a:solidFill>
                  <a:schemeClr val="tx2"/>
                </a:solidFill>
                <a:latin typeface="+mn-lt"/>
                <a:cs typeface="Arial" panose="020B0604020202020204" pitchFamily="34" charset="0"/>
                <a:hlinkClick r:id="rId6"/>
              </a:rPr>
              <a:t>https://www.iso.org/obp/ui</a:t>
            </a:r>
            <a:endParaRPr lang="sk-SK" sz="1600" dirty="0">
              <a:solidFill>
                <a:schemeClr val="tx2"/>
              </a:solidFill>
              <a:latin typeface="+mn-lt"/>
              <a:cs typeface="Arial" panose="020B0604020202020204" pitchFamily="34" charset="0"/>
            </a:endParaRPr>
          </a:p>
          <a:p>
            <a:endParaRPr lang="sk-SK" sz="1600" dirty="0">
              <a:solidFill>
                <a:schemeClr val="tx2"/>
              </a:solidFill>
              <a:latin typeface="+mn-lt"/>
              <a:cs typeface="Arial" panose="020B0604020202020204" pitchFamily="34" charset="0"/>
            </a:endParaRPr>
          </a:p>
          <a:p>
            <a:endParaRPr lang="sk-SK" sz="1600" dirty="0">
              <a:solidFill>
                <a:schemeClr val="tx2"/>
              </a:solidFill>
              <a:latin typeface="+mn-lt"/>
              <a:cs typeface="Arial" panose="020B0604020202020204" pitchFamily="34" charset="0"/>
            </a:endParaRPr>
          </a:p>
          <a:p>
            <a:r>
              <a:rPr lang="sk-SK" sz="1600" dirty="0">
                <a:solidFill>
                  <a:schemeClr val="tx2"/>
                </a:solidFill>
                <a:latin typeface="+mn-lt"/>
                <a:cs typeface="Arial" panose="020B0604020202020204" pitchFamily="34" charset="0"/>
              </a:rPr>
              <a:t>IEC </a:t>
            </a:r>
            <a:r>
              <a:rPr lang="sk-SK" sz="1600" dirty="0" err="1">
                <a:solidFill>
                  <a:schemeClr val="tx2"/>
                </a:solidFill>
                <a:latin typeface="+mn-lt"/>
                <a:cs typeface="Arial" panose="020B0604020202020204" pitchFamily="34" charset="0"/>
              </a:rPr>
              <a:t>Electropedia</a:t>
            </a:r>
            <a:r>
              <a:rPr lang="sk-SK" sz="1600" dirty="0">
                <a:solidFill>
                  <a:schemeClr val="tx2"/>
                </a:solidFill>
                <a:latin typeface="+mn-lt"/>
                <a:cs typeface="Arial" panose="020B0604020202020204" pitchFamily="34" charset="0"/>
              </a:rPr>
              <a:t> </a:t>
            </a:r>
          </a:p>
          <a:p>
            <a:r>
              <a:rPr lang="sk-SK" sz="1600" dirty="0">
                <a:solidFill>
                  <a:schemeClr val="tx2"/>
                </a:solidFill>
                <a:latin typeface="+mn-lt"/>
                <a:cs typeface="Arial" panose="020B0604020202020204" pitchFamily="34" charset="0"/>
                <a:hlinkClick r:id="rId7"/>
              </a:rPr>
              <a:t>https://www.electropedia.org/</a:t>
            </a:r>
            <a:endParaRPr lang="sk-SK" sz="1600" dirty="0">
              <a:solidFill>
                <a:schemeClr val="tx2"/>
              </a:solidFill>
              <a:latin typeface="+mn-lt"/>
              <a:cs typeface="Arial" panose="020B0604020202020204" pitchFamily="34" charset="0"/>
            </a:endParaRPr>
          </a:p>
          <a:p>
            <a:endParaRPr lang="sk-SK" sz="1600" dirty="0" smtClean="0">
              <a:latin typeface="+mn-lt"/>
            </a:endParaRPr>
          </a:p>
          <a:p>
            <a:endParaRPr lang="sk-SK" dirty="0"/>
          </a:p>
          <a:p>
            <a:endParaRPr lang="sk-SK" dirty="0"/>
          </a:p>
        </p:txBody>
      </p:sp>
      <p:sp>
        <p:nvSpPr>
          <p:cNvPr id="8" name="BlokTextu 7"/>
          <p:cNvSpPr txBox="1"/>
          <p:nvPr/>
        </p:nvSpPr>
        <p:spPr>
          <a:xfrm>
            <a:off x="1403647" y="505580"/>
            <a:ext cx="79474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2400" dirty="0" smtClean="0">
                <a:solidFill>
                  <a:schemeClr val="bg1"/>
                </a:solidFill>
                <a:latin typeface="+mn-lt"/>
              </a:rPr>
              <a:t>Terminológia</a:t>
            </a:r>
            <a:endParaRPr lang="sk-SK" sz="240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9" name="BlokTextu 6"/>
          <p:cNvSpPr txBox="1">
            <a:spLocks noChangeArrowheads="1"/>
          </p:cNvSpPr>
          <p:nvPr/>
        </p:nvSpPr>
        <p:spPr bwMode="auto">
          <a:xfrm>
            <a:off x="1214438" y="6429375"/>
            <a:ext cx="2786340" cy="2616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sk-SK" sz="1100" dirty="0" smtClean="0">
                <a:solidFill>
                  <a:schemeClr val="tx2"/>
                </a:solidFill>
                <a:latin typeface="+mn-lt"/>
              </a:rPr>
              <a:t>Základné informácie o technickej normalizácii</a:t>
            </a:r>
            <a:endParaRPr lang="sk-SK" sz="1100" dirty="0">
              <a:solidFill>
                <a:schemeClr val="tx2"/>
              </a:solidFill>
              <a:latin typeface="+mn-lt"/>
            </a:endParaRPr>
          </a:p>
        </p:txBody>
      </p:sp>
      <p:pic>
        <p:nvPicPr>
          <p:cNvPr id="10" name="Obrázok 9">
            <a:extLst>
              <a:ext uri="{FF2B5EF4-FFF2-40B4-BE49-F238E27FC236}">
                <a16:creationId xmlns:a16="http://schemas.microsoft.com/office/drawing/2014/main" id="{6C049EB7-4740-4783-8806-2A3FF2C0F853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5422" y="2360570"/>
            <a:ext cx="1595684" cy="552150"/>
          </a:xfrm>
          <a:prstGeom prst="rect">
            <a:avLst/>
          </a:prstGeom>
        </p:spPr>
      </p:pic>
      <p:pic>
        <p:nvPicPr>
          <p:cNvPr id="11" name="Obrázok 5">
            <a:extLst>
              <a:ext uri="{FF2B5EF4-FFF2-40B4-BE49-F238E27FC236}">
                <a16:creationId xmlns:a16="http://schemas.microsoft.com/office/drawing/2014/main" id="{34F66738-4258-49F7-91D3-CA0CA6F79775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9881" y="3340401"/>
            <a:ext cx="698068" cy="641607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9525">
            <a:noFill/>
            <a:miter lim="800000"/>
            <a:headEnd/>
            <a:tailEnd/>
          </a:ln>
          <a:extLst/>
        </p:spPr>
      </p:pic>
      <p:pic>
        <p:nvPicPr>
          <p:cNvPr id="12" name="Obrázok 6">
            <a:extLst>
              <a:ext uri="{FF2B5EF4-FFF2-40B4-BE49-F238E27FC236}">
                <a16:creationId xmlns:a16="http://schemas.microsoft.com/office/drawing/2014/main" id="{68FA3FF3-9535-4673-B613-7CD0089AB7D5}"/>
              </a:ext>
            </a:extLst>
          </p:cNvPr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52" t="4474" r="5874" b="5039"/>
          <a:stretch/>
        </p:blipFill>
        <p:spPr bwMode="auto">
          <a:xfrm>
            <a:off x="309881" y="4365104"/>
            <a:ext cx="656547" cy="67530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9525">
            <a:noFill/>
            <a:miter lim="800000"/>
            <a:headEnd/>
            <a:tailEnd/>
          </a:ln>
          <a:extLst/>
        </p:spPr>
      </p:pic>
    </p:spTree>
    <p:extLst>
      <p:ext uri="{BB962C8B-B14F-4D97-AF65-F5344CB8AC3E}">
        <p14:creationId xmlns:p14="http://schemas.microsoft.com/office/powerpoint/2010/main" val="4406097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3" name="Zástupný objekt pre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sk-SK"/>
          </a:p>
        </p:txBody>
      </p:sp>
      <p:grpSp>
        <p:nvGrpSpPr>
          <p:cNvPr id="6" name="Skupina 5"/>
          <p:cNvGrpSpPr/>
          <p:nvPr/>
        </p:nvGrpSpPr>
        <p:grpSpPr>
          <a:xfrm>
            <a:off x="0" y="0"/>
            <a:ext cx="9144000" cy="6866996"/>
            <a:chOff x="0" y="0"/>
            <a:chExt cx="9144000" cy="6866996"/>
          </a:xfrm>
        </p:grpSpPr>
        <p:pic>
          <p:nvPicPr>
            <p:cNvPr id="4" name="Obrázok 3" descr="anj vzor OK_P.point.jp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9144000" cy="6858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" name="Obrázok 4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781264" y="6128527"/>
              <a:ext cx="2134136" cy="738469"/>
            </a:xfrm>
            <a:prstGeom prst="rect">
              <a:avLst/>
            </a:prstGeom>
          </p:spPr>
        </p:pic>
      </p:grpSp>
      <p:sp>
        <p:nvSpPr>
          <p:cNvPr id="8" name="BlokTextu 7"/>
          <p:cNvSpPr txBox="1"/>
          <p:nvPr/>
        </p:nvSpPr>
        <p:spPr>
          <a:xfrm>
            <a:off x="1871668" y="2767280"/>
            <a:ext cx="5976664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2000" b="1" dirty="0">
                <a:solidFill>
                  <a:schemeClr val="tx2"/>
                </a:solidFill>
                <a:latin typeface="+mn-lt"/>
                <a:cs typeface="Arial" panose="020B0604020202020204" pitchFamily="34" charset="0"/>
              </a:rPr>
              <a:t>Ďakujeme za pozornosť</a:t>
            </a:r>
          </a:p>
          <a:p>
            <a:endParaRPr lang="sk-SK" sz="2000" dirty="0">
              <a:solidFill>
                <a:schemeClr val="tx2"/>
              </a:solidFill>
              <a:latin typeface="+mn-lt"/>
              <a:cs typeface="Arial" panose="020B0604020202020204" pitchFamily="34" charset="0"/>
            </a:endParaRPr>
          </a:p>
          <a:p>
            <a:r>
              <a:rPr lang="sk-SK" sz="2000" dirty="0">
                <a:solidFill>
                  <a:schemeClr val="tx2"/>
                </a:solidFill>
                <a:latin typeface="+mn-lt"/>
                <a:cs typeface="Arial" panose="020B0604020202020204" pitchFamily="34" charset="0"/>
              </a:rPr>
              <a:t>V prípade otázok ma neváhajte kontaktovať:</a:t>
            </a:r>
          </a:p>
          <a:p>
            <a:r>
              <a:rPr lang="sk-SK" sz="2000" dirty="0">
                <a:solidFill>
                  <a:schemeClr val="tx2"/>
                </a:solidFill>
                <a:latin typeface="+mn-lt"/>
                <a:cs typeface="Arial" panose="020B0604020202020204" pitchFamily="34" charset="0"/>
              </a:rPr>
              <a:t>Meno priezvisko</a:t>
            </a:r>
          </a:p>
          <a:p>
            <a:r>
              <a:rPr lang="sk-SK" sz="2000" dirty="0">
                <a:solidFill>
                  <a:schemeClr val="tx2"/>
                </a:solidFill>
                <a:latin typeface="+mn-lt"/>
                <a:cs typeface="Arial" panose="020B0604020202020204" pitchFamily="34" charset="0"/>
              </a:rPr>
              <a:t>meno.priezvisko@normoff.gov.sk</a:t>
            </a:r>
          </a:p>
        </p:txBody>
      </p:sp>
      <p:sp>
        <p:nvSpPr>
          <p:cNvPr id="11" name="BlokTextu 6"/>
          <p:cNvSpPr txBox="1">
            <a:spLocks noChangeArrowheads="1"/>
          </p:cNvSpPr>
          <p:nvPr/>
        </p:nvSpPr>
        <p:spPr bwMode="auto">
          <a:xfrm>
            <a:off x="1214438" y="6429375"/>
            <a:ext cx="2786340" cy="2616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sk-SK" sz="1100" dirty="0" smtClean="0">
                <a:solidFill>
                  <a:schemeClr val="tx2"/>
                </a:solidFill>
                <a:latin typeface="+mn-lt"/>
              </a:rPr>
              <a:t>Základné informácie o technickej normalizácii</a:t>
            </a:r>
            <a:endParaRPr lang="sk-SK" sz="1100" dirty="0">
              <a:solidFill>
                <a:schemeClr val="tx2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3070697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3" name="Zástupný objekt pre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sk-SK"/>
          </a:p>
        </p:txBody>
      </p:sp>
      <p:grpSp>
        <p:nvGrpSpPr>
          <p:cNvPr id="6" name="Skupina 5"/>
          <p:cNvGrpSpPr/>
          <p:nvPr/>
        </p:nvGrpSpPr>
        <p:grpSpPr>
          <a:xfrm>
            <a:off x="0" y="0"/>
            <a:ext cx="9144000" cy="6866996"/>
            <a:chOff x="0" y="0"/>
            <a:chExt cx="9144000" cy="6866996"/>
          </a:xfrm>
        </p:grpSpPr>
        <p:pic>
          <p:nvPicPr>
            <p:cNvPr id="4" name="Obrázok 3" descr="anj vzor OK_P.point.jp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9144000" cy="6858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" name="Obrázok 4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781264" y="6128527"/>
              <a:ext cx="2134136" cy="738469"/>
            </a:xfrm>
            <a:prstGeom prst="rect">
              <a:avLst/>
            </a:prstGeom>
          </p:spPr>
        </p:pic>
      </p:grpSp>
      <p:sp>
        <p:nvSpPr>
          <p:cNvPr id="10" name="BlokTextu 9"/>
          <p:cNvSpPr txBox="1"/>
          <p:nvPr/>
        </p:nvSpPr>
        <p:spPr>
          <a:xfrm>
            <a:off x="1403648" y="479236"/>
            <a:ext cx="77403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2400" dirty="0">
                <a:solidFill>
                  <a:schemeClr val="bg1"/>
                </a:solidFill>
                <a:latin typeface="+mn-lt"/>
              </a:rPr>
              <a:t>Čo je technická norma?</a:t>
            </a:r>
          </a:p>
        </p:txBody>
      </p:sp>
      <p:sp>
        <p:nvSpPr>
          <p:cNvPr id="11" name="BlokTextu 10"/>
          <p:cNvSpPr txBox="1"/>
          <p:nvPr/>
        </p:nvSpPr>
        <p:spPr>
          <a:xfrm>
            <a:off x="1199887" y="1194342"/>
            <a:ext cx="294006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1600" b="1" dirty="0">
                <a:solidFill>
                  <a:schemeClr val="tx2"/>
                </a:solidFill>
                <a:latin typeface="+mn-lt"/>
              </a:rPr>
              <a:t>STN EN ISO </a:t>
            </a:r>
            <a:r>
              <a:rPr lang="sk-SK" sz="1600" b="1" dirty="0" smtClean="0">
                <a:solidFill>
                  <a:schemeClr val="tx2"/>
                </a:solidFill>
                <a:latin typeface="+mn-lt"/>
              </a:rPr>
              <a:t>216: 2008 </a:t>
            </a:r>
          </a:p>
          <a:p>
            <a:pPr algn="just"/>
            <a:r>
              <a:rPr lang="sk-SK" sz="1600" dirty="0" smtClean="0">
                <a:solidFill>
                  <a:schemeClr val="tx2"/>
                </a:solidFill>
                <a:latin typeface="+mn-lt"/>
              </a:rPr>
              <a:t>Písací </a:t>
            </a:r>
            <a:r>
              <a:rPr lang="sk-SK" sz="1600" dirty="0">
                <a:solidFill>
                  <a:schemeClr val="tx2"/>
                </a:solidFill>
                <a:latin typeface="+mn-lt"/>
              </a:rPr>
              <a:t>papier a niektoré druhy tlačovín. Orezané formáty. Rady A </a:t>
            </a:r>
            <a:r>
              <a:rPr lang="sk-SK" sz="1600" dirty="0" err="1">
                <a:solidFill>
                  <a:schemeClr val="tx2"/>
                </a:solidFill>
                <a:latin typeface="+mn-lt"/>
              </a:rPr>
              <a:t>a</a:t>
            </a:r>
            <a:r>
              <a:rPr lang="sk-SK" sz="1600" dirty="0">
                <a:solidFill>
                  <a:schemeClr val="tx2"/>
                </a:solidFill>
                <a:latin typeface="+mn-lt"/>
              </a:rPr>
              <a:t> B a označovanie smeru výroby (ISO 216: 2007)</a:t>
            </a:r>
          </a:p>
        </p:txBody>
      </p:sp>
      <p:pic>
        <p:nvPicPr>
          <p:cNvPr id="13" name="Obrázok 12"/>
          <p:cNvPicPr>
            <a:picLocks noChangeAspect="1"/>
          </p:cNvPicPr>
          <p:nvPr/>
        </p:nvPicPr>
        <p:blipFill rotWithShape="1">
          <a:blip r:embed="rId5"/>
          <a:srcRect l="41508" t="5530" r="19095" b="8154"/>
          <a:stretch/>
        </p:blipFill>
        <p:spPr>
          <a:xfrm>
            <a:off x="1214470" y="2921338"/>
            <a:ext cx="2015725" cy="2051720"/>
          </a:xfrm>
          <a:prstGeom prst="rect">
            <a:avLst/>
          </a:prstGeom>
        </p:spPr>
      </p:pic>
      <p:pic>
        <p:nvPicPr>
          <p:cNvPr id="12" name="Obrázok 1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79783" y="3589162"/>
            <a:ext cx="1729425" cy="2361242"/>
          </a:xfrm>
          <a:prstGeom prst="rect">
            <a:avLst/>
          </a:prstGeom>
        </p:spPr>
      </p:pic>
      <p:sp>
        <p:nvSpPr>
          <p:cNvPr id="14" name="BlokTextu 13"/>
          <p:cNvSpPr txBox="1"/>
          <p:nvPr/>
        </p:nvSpPr>
        <p:spPr>
          <a:xfrm>
            <a:off x="5061967" y="1194342"/>
            <a:ext cx="347047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1600" b="1" dirty="0" smtClean="0">
                <a:solidFill>
                  <a:schemeClr val="tx2"/>
                </a:solidFill>
                <a:latin typeface="+mn-lt"/>
              </a:rPr>
              <a:t>STN </a:t>
            </a:r>
            <a:r>
              <a:rPr lang="sk-SK" sz="1600" b="1" dirty="0">
                <a:solidFill>
                  <a:schemeClr val="tx2"/>
                </a:solidFill>
                <a:latin typeface="+mn-lt"/>
              </a:rPr>
              <a:t>ISO/IEC </a:t>
            </a:r>
            <a:r>
              <a:rPr lang="sk-SK" sz="1600" b="1" dirty="0" smtClean="0">
                <a:solidFill>
                  <a:schemeClr val="tx2"/>
                </a:solidFill>
                <a:latin typeface="+mn-lt"/>
              </a:rPr>
              <a:t>7810: 2004</a:t>
            </a:r>
            <a:endParaRPr lang="sk-SK" sz="1600" b="1" dirty="0">
              <a:solidFill>
                <a:schemeClr val="tx2"/>
              </a:solidFill>
              <a:latin typeface="+mn-lt"/>
            </a:endParaRPr>
          </a:p>
          <a:p>
            <a:r>
              <a:rPr lang="sk-SK" sz="1600" dirty="0">
                <a:solidFill>
                  <a:schemeClr val="tx2"/>
                </a:solidFill>
                <a:latin typeface="+mn-lt"/>
              </a:rPr>
              <a:t>Identifikačné karty. Fyzikálne vlastnosti</a:t>
            </a:r>
          </a:p>
        </p:txBody>
      </p:sp>
      <p:pic>
        <p:nvPicPr>
          <p:cNvPr id="15" name="Obrázok 14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84479" y="2442658"/>
            <a:ext cx="2845545" cy="2138470"/>
          </a:xfrm>
          <a:prstGeom prst="rect">
            <a:avLst/>
          </a:prstGeom>
        </p:spPr>
      </p:pic>
      <p:pic>
        <p:nvPicPr>
          <p:cNvPr id="16" name="Obrázok 15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48205" y="3429000"/>
            <a:ext cx="1740290" cy="2221314"/>
          </a:xfrm>
          <a:prstGeom prst="rect">
            <a:avLst/>
          </a:prstGeom>
        </p:spPr>
      </p:pic>
      <p:sp>
        <p:nvSpPr>
          <p:cNvPr id="17" name="BlokTextu 6"/>
          <p:cNvSpPr txBox="1">
            <a:spLocks noChangeArrowheads="1"/>
          </p:cNvSpPr>
          <p:nvPr/>
        </p:nvSpPr>
        <p:spPr bwMode="auto">
          <a:xfrm>
            <a:off x="1214438" y="6429375"/>
            <a:ext cx="2786340" cy="2616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sk-SK" sz="1100" dirty="0" smtClean="0">
                <a:solidFill>
                  <a:schemeClr val="tx2"/>
                </a:solidFill>
                <a:latin typeface="+mn-lt"/>
              </a:rPr>
              <a:t>Základné informácie o technickej normalizácii</a:t>
            </a:r>
            <a:endParaRPr lang="sk-SK" sz="1100" dirty="0">
              <a:solidFill>
                <a:schemeClr val="tx2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6505580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k-SK"/>
          </a:p>
        </p:txBody>
      </p:sp>
      <p:grpSp>
        <p:nvGrpSpPr>
          <p:cNvPr id="6" name="Skupina 5"/>
          <p:cNvGrpSpPr/>
          <p:nvPr/>
        </p:nvGrpSpPr>
        <p:grpSpPr>
          <a:xfrm>
            <a:off x="34646" y="-80673"/>
            <a:ext cx="9144000" cy="6866996"/>
            <a:chOff x="0" y="0"/>
            <a:chExt cx="9144000" cy="6866996"/>
          </a:xfrm>
        </p:grpSpPr>
        <p:pic>
          <p:nvPicPr>
            <p:cNvPr id="4" name="Obrázok 3" descr="anj vzor OK_P.point.jp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9144000" cy="6858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" name="Obrázok 4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781264" y="6128527"/>
              <a:ext cx="2134136" cy="738469"/>
            </a:xfrm>
            <a:prstGeom prst="rect">
              <a:avLst/>
            </a:prstGeom>
          </p:spPr>
        </p:pic>
      </p:grpSp>
      <p:sp>
        <p:nvSpPr>
          <p:cNvPr id="10" name="BlokTextu 9"/>
          <p:cNvSpPr txBox="1"/>
          <p:nvPr/>
        </p:nvSpPr>
        <p:spPr>
          <a:xfrm>
            <a:off x="1403648" y="479236"/>
            <a:ext cx="77403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2400" dirty="0">
                <a:solidFill>
                  <a:schemeClr val="bg1"/>
                </a:solidFill>
                <a:latin typeface="+mn-lt"/>
              </a:rPr>
              <a:t>Čo je technická norma?</a:t>
            </a:r>
          </a:p>
        </p:txBody>
      </p:sp>
      <p:sp>
        <p:nvSpPr>
          <p:cNvPr id="13" name="BlokTextu 6"/>
          <p:cNvSpPr txBox="1">
            <a:spLocks noChangeArrowheads="1"/>
          </p:cNvSpPr>
          <p:nvPr/>
        </p:nvSpPr>
        <p:spPr bwMode="auto">
          <a:xfrm>
            <a:off x="1214438" y="6429375"/>
            <a:ext cx="2786340" cy="2616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sk-SK" sz="1100" dirty="0" smtClean="0">
                <a:solidFill>
                  <a:schemeClr val="tx2"/>
                </a:solidFill>
                <a:latin typeface="+mn-lt"/>
              </a:rPr>
              <a:t>Základné informácie o technickej normalizácii</a:t>
            </a:r>
            <a:endParaRPr lang="sk-SK" sz="1100" dirty="0">
              <a:solidFill>
                <a:schemeClr val="tx2"/>
              </a:solidFill>
              <a:latin typeface="+mn-lt"/>
            </a:endParaRPr>
          </a:p>
        </p:txBody>
      </p:sp>
      <p:pic>
        <p:nvPicPr>
          <p:cNvPr id="8" name="Obrázok 7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061"/>
          <a:stretch/>
        </p:blipFill>
        <p:spPr>
          <a:xfrm>
            <a:off x="1025352" y="2132856"/>
            <a:ext cx="4248472" cy="2520280"/>
          </a:xfrm>
          <a:prstGeom prst="rect">
            <a:avLst/>
          </a:prstGeom>
        </p:spPr>
      </p:pic>
      <p:sp>
        <p:nvSpPr>
          <p:cNvPr id="9" name="Šípka doprava 8"/>
          <p:cNvSpPr/>
          <p:nvPr/>
        </p:nvSpPr>
        <p:spPr>
          <a:xfrm>
            <a:off x="5724128" y="3362525"/>
            <a:ext cx="1296144" cy="57363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grpSp>
        <p:nvGrpSpPr>
          <p:cNvPr id="15" name="Skupina 14"/>
          <p:cNvGrpSpPr/>
          <p:nvPr/>
        </p:nvGrpSpPr>
        <p:grpSpPr>
          <a:xfrm>
            <a:off x="7118471" y="1924972"/>
            <a:ext cx="2016224" cy="3448738"/>
            <a:chOff x="7020272" y="1988841"/>
            <a:chExt cx="2016224" cy="3448738"/>
          </a:xfrm>
        </p:grpSpPr>
        <p:pic>
          <p:nvPicPr>
            <p:cNvPr id="14" name="Obrázok 13"/>
            <p:cNvPicPr>
              <a:picLocks noChangeAspect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1242" t="7872" r="41639" b="11266"/>
            <a:stretch/>
          </p:blipFill>
          <p:spPr>
            <a:xfrm>
              <a:off x="7020272" y="1988841"/>
              <a:ext cx="1556861" cy="3096344"/>
            </a:xfrm>
            <a:prstGeom prst="rect">
              <a:avLst/>
            </a:prstGeom>
          </p:spPr>
        </p:pic>
        <p:sp>
          <p:nvSpPr>
            <p:cNvPr id="11" name="BlokTextu 10"/>
            <p:cNvSpPr txBox="1"/>
            <p:nvPr/>
          </p:nvSpPr>
          <p:spPr>
            <a:xfrm>
              <a:off x="7236296" y="5099025"/>
              <a:ext cx="180020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sk-SK" sz="1600" b="1" dirty="0" smtClean="0">
                  <a:latin typeface="+mn-lt"/>
                </a:rPr>
                <a:t>USB Typ C</a:t>
              </a:r>
              <a:endParaRPr lang="sk-SK" sz="1600" b="1" dirty="0">
                <a:latin typeface="+mn-l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2577760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Skupina 9"/>
          <p:cNvGrpSpPr/>
          <p:nvPr/>
        </p:nvGrpSpPr>
        <p:grpSpPr>
          <a:xfrm>
            <a:off x="0" y="0"/>
            <a:ext cx="9144000" cy="6866996"/>
            <a:chOff x="0" y="0"/>
            <a:chExt cx="9144000" cy="6866996"/>
          </a:xfrm>
        </p:grpSpPr>
        <p:pic>
          <p:nvPicPr>
            <p:cNvPr id="11" name="Obrázok 10" descr="anj vzor OK_P.point.jp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9144000" cy="6858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2" name="Obrázok 11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781264" y="6128527"/>
              <a:ext cx="2134136" cy="738469"/>
            </a:xfrm>
            <a:prstGeom prst="rect">
              <a:avLst/>
            </a:prstGeom>
          </p:spPr>
        </p:pic>
      </p:grpSp>
      <p:pic>
        <p:nvPicPr>
          <p:cNvPr id="6" name="Obrázok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1264" y="6128527"/>
            <a:ext cx="2134136" cy="738469"/>
          </a:xfrm>
          <a:prstGeom prst="rect">
            <a:avLst/>
          </a:prstGeom>
        </p:spPr>
      </p:pic>
      <p:pic>
        <p:nvPicPr>
          <p:cNvPr id="9" name="Obrázok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3808" y="1205018"/>
            <a:ext cx="5937819" cy="4198724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13" name="BlokTextu 12"/>
          <p:cNvSpPr txBox="1"/>
          <p:nvPr/>
        </p:nvSpPr>
        <p:spPr>
          <a:xfrm>
            <a:off x="1403648" y="479236"/>
            <a:ext cx="77403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2400" dirty="0">
                <a:solidFill>
                  <a:schemeClr val="bg1"/>
                </a:solidFill>
                <a:latin typeface="+mn-lt"/>
              </a:rPr>
              <a:t>Čo je technická norma?</a:t>
            </a:r>
          </a:p>
        </p:txBody>
      </p:sp>
      <p:pic>
        <p:nvPicPr>
          <p:cNvPr id="8" name="Zástupný objekt pre obsah 7"/>
          <p:cNvPicPr>
            <a:picLocks noGrp="1" noChangeAspect="1"/>
          </p:cNvPicPr>
          <p:nvPr>
            <p:ph idx="1"/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7744" y="1506515"/>
            <a:ext cx="5884956" cy="4161344"/>
          </a:xfrm>
          <a:ln>
            <a:solidFill>
              <a:schemeClr val="accent1"/>
            </a:solidFill>
          </a:ln>
        </p:spPr>
      </p:pic>
      <p:pic>
        <p:nvPicPr>
          <p:cNvPr id="15" name="Obrázok 14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3297" y="1763208"/>
            <a:ext cx="2991390" cy="4206148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16" name="BlokTextu 6"/>
          <p:cNvSpPr txBox="1">
            <a:spLocks noChangeArrowheads="1"/>
          </p:cNvSpPr>
          <p:nvPr/>
        </p:nvSpPr>
        <p:spPr bwMode="auto">
          <a:xfrm>
            <a:off x="1214438" y="6429375"/>
            <a:ext cx="2786340" cy="2616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sk-SK" sz="1100" dirty="0" smtClean="0">
                <a:solidFill>
                  <a:schemeClr val="tx2"/>
                </a:solidFill>
                <a:latin typeface="+mn-lt"/>
              </a:rPr>
              <a:t>Základné informácie o technickej normalizácii</a:t>
            </a:r>
            <a:endParaRPr lang="sk-SK" sz="1100" dirty="0">
              <a:solidFill>
                <a:schemeClr val="tx2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8110527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Skupina 3"/>
          <p:cNvGrpSpPr/>
          <p:nvPr/>
        </p:nvGrpSpPr>
        <p:grpSpPr>
          <a:xfrm>
            <a:off x="0" y="0"/>
            <a:ext cx="9144000" cy="6866996"/>
            <a:chOff x="0" y="0"/>
            <a:chExt cx="9144000" cy="6866996"/>
          </a:xfrm>
        </p:grpSpPr>
        <p:pic>
          <p:nvPicPr>
            <p:cNvPr id="5" name="Obrázok 4" descr="anj vzor OK_P.point.jp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9144000" cy="6858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" name="Obrázok 5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781264" y="6128527"/>
              <a:ext cx="2134136" cy="738469"/>
            </a:xfrm>
            <a:prstGeom prst="rect">
              <a:avLst/>
            </a:prstGeom>
          </p:spPr>
        </p:pic>
      </p:grpSp>
      <p:sp>
        <p:nvSpPr>
          <p:cNvPr id="7" name="BlokTextu 6"/>
          <p:cNvSpPr txBox="1"/>
          <p:nvPr/>
        </p:nvSpPr>
        <p:spPr>
          <a:xfrm>
            <a:off x="1403648" y="479236"/>
            <a:ext cx="77403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2400" dirty="0">
                <a:solidFill>
                  <a:schemeClr val="bg1"/>
                </a:solidFill>
                <a:latin typeface="+mn-lt"/>
              </a:rPr>
              <a:t>Čo je technická norma?</a:t>
            </a:r>
          </a:p>
        </p:txBody>
      </p:sp>
      <p:sp>
        <p:nvSpPr>
          <p:cNvPr id="9" name="BlokTextu 8"/>
          <p:cNvSpPr txBox="1"/>
          <p:nvPr/>
        </p:nvSpPr>
        <p:spPr>
          <a:xfrm>
            <a:off x="1353554" y="1396182"/>
            <a:ext cx="7416824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q"/>
            </a:pPr>
            <a:r>
              <a:rPr lang="sk-SK" sz="1600" b="1" dirty="0">
                <a:solidFill>
                  <a:schemeClr val="tx2"/>
                </a:solidFill>
                <a:latin typeface="+mn-lt"/>
              </a:rPr>
              <a:t>ISO/IEC </a:t>
            </a:r>
            <a:r>
              <a:rPr lang="sk-SK" sz="1600" b="1" dirty="0" err="1">
                <a:solidFill>
                  <a:schemeClr val="tx2"/>
                </a:solidFill>
                <a:latin typeface="+mn-lt"/>
              </a:rPr>
              <a:t>Guide</a:t>
            </a:r>
            <a:r>
              <a:rPr lang="sk-SK" sz="1600" b="1" dirty="0">
                <a:solidFill>
                  <a:schemeClr val="tx2"/>
                </a:solidFill>
                <a:latin typeface="+mn-lt"/>
              </a:rPr>
              <a:t> 2: </a:t>
            </a:r>
            <a:r>
              <a:rPr lang="sk-SK" sz="1600" b="1" dirty="0" smtClean="0">
                <a:solidFill>
                  <a:schemeClr val="tx2"/>
                </a:solidFill>
                <a:latin typeface="+mn-lt"/>
              </a:rPr>
              <a:t>2004 </a:t>
            </a:r>
            <a:r>
              <a:rPr lang="sk-SK" sz="1600" dirty="0" smtClean="0">
                <a:solidFill>
                  <a:schemeClr val="tx2"/>
                </a:solidFill>
                <a:latin typeface="+mn-lt"/>
              </a:rPr>
              <a:t>(prijatý ako STN EN 45020:  2007)</a:t>
            </a:r>
            <a:endParaRPr lang="sk-SK" sz="1600" dirty="0">
              <a:solidFill>
                <a:schemeClr val="tx2"/>
              </a:solidFill>
              <a:latin typeface="+mn-lt"/>
            </a:endParaRPr>
          </a:p>
          <a:p>
            <a:pPr algn="just"/>
            <a:r>
              <a:rPr lang="sk-SK" altLang="en-US" sz="1600" dirty="0" smtClean="0">
                <a:solidFill>
                  <a:schemeClr val="tx2"/>
                </a:solidFill>
                <a:latin typeface="+mn-lt"/>
                <a:cs typeface="Times New Roman" pitchFamily="18" charset="0"/>
              </a:rPr>
              <a:t>norma </a:t>
            </a:r>
            <a:r>
              <a:rPr lang="sk-SK" altLang="en-US" sz="1600" dirty="0">
                <a:solidFill>
                  <a:schemeClr val="tx2"/>
                </a:solidFill>
                <a:latin typeface="+mn-lt"/>
                <a:cs typeface="Times New Roman" pitchFamily="18" charset="0"/>
              </a:rPr>
              <a:t>je</a:t>
            </a:r>
            <a:r>
              <a:rPr lang="sk-SK" altLang="en-US" sz="1600" dirty="0">
                <a:solidFill>
                  <a:schemeClr val="tx2"/>
                </a:solidFill>
                <a:latin typeface="+mn-lt"/>
              </a:rPr>
              <a:t> </a:t>
            </a:r>
            <a:r>
              <a:rPr lang="sk-SK" altLang="en-US" sz="1600" dirty="0">
                <a:solidFill>
                  <a:schemeClr val="tx2"/>
                </a:solidFill>
                <a:latin typeface="+mn-lt"/>
                <a:cs typeface="Times New Roman" pitchFamily="18" charset="0"/>
              </a:rPr>
              <a:t>dokument, vytvorený na základe </a:t>
            </a:r>
            <a:r>
              <a:rPr lang="sk-SK" altLang="en-US" sz="1600" b="1" dirty="0">
                <a:solidFill>
                  <a:schemeClr val="tx2"/>
                </a:solidFill>
                <a:latin typeface="+mn-lt"/>
                <a:cs typeface="Times New Roman" pitchFamily="18" charset="0"/>
              </a:rPr>
              <a:t>dohody</a:t>
            </a:r>
            <a:r>
              <a:rPr lang="sk-SK" altLang="en-US" sz="1600" dirty="0">
                <a:solidFill>
                  <a:schemeClr val="tx2"/>
                </a:solidFill>
                <a:latin typeface="+mn-lt"/>
              </a:rPr>
              <a:t> </a:t>
            </a:r>
            <a:r>
              <a:rPr lang="sk-SK" altLang="en-US" sz="1600" dirty="0">
                <a:solidFill>
                  <a:schemeClr val="tx2"/>
                </a:solidFill>
                <a:latin typeface="+mn-lt"/>
                <a:cs typeface="Times New Roman" pitchFamily="18" charset="0"/>
              </a:rPr>
              <a:t>a schválený uznaným </a:t>
            </a:r>
            <a:r>
              <a:rPr lang="sk-SK" altLang="en-US" sz="1600" b="1" dirty="0">
                <a:solidFill>
                  <a:schemeClr val="tx2"/>
                </a:solidFill>
                <a:latin typeface="+mn-lt"/>
                <a:cs typeface="Times New Roman" pitchFamily="18" charset="0"/>
              </a:rPr>
              <a:t>orgánom</a:t>
            </a:r>
            <a:r>
              <a:rPr lang="sk-SK" altLang="en-US" sz="1600" dirty="0">
                <a:solidFill>
                  <a:schemeClr val="tx2"/>
                </a:solidFill>
                <a:latin typeface="+mn-lt"/>
                <a:cs typeface="Times New Roman" pitchFamily="18" charset="0"/>
              </a:rPr>
              <a:t>, ktorý poskytuje</a:t>
            </a:r>
            <a:r>
              <a:rPr lang="sk-SK" altLang="en-US" sz="1600" dirty="0">
                <a:solidFill>
                  <a:schemeClr val="tx2"/>
                </a:solidFill>
                <a:latin typeface="+mn-lt"/>
              </a:rPr>
              <a:t> </a:t>
            </a:r>
            <a:r>
              <a:rPr lang="sk-SK" altLang="en-US" sz="1600" dirty="0">
                <a:solidFill>
                  <a:schemeClr val="tx2"/>
                </a:solidFill>
                <a:latin typeface="+mn-lt"/>
                <a:cs typeface="Times New Roman" pitchFamily="18" charset="0"/>
              </a:rPr>
              <a:t>na všeobecné a opakované pou</a:t>
            </a:r>
            <a:r>
              <a:rPr lang="sk-SK" altLang="en-US" sz="1600" dirty="0">
                <a:solidFill>
                  <a:schemeClr val="tx2"/>
                </a:solidFill>
                <a:latin typeface="+mn-lt"/>
              </a:rPr>
              <a:t>žitie</a:t>
            </a:r>
            <a:r>
              <a:rPr lang="sk-SK" altLang="en-US" sz="1600" dirty="0">
                <a:solidFill>
                  <a:schemeClr val="tx2"/>
                </a:solidFill>
                <a:latin typeface="+mn-lt"/>
                <a:cs typeface="Times New Roman" pitchFamily="18" charset="0"/>
              </a:rPr>
              <a:t> pravidlá,</a:t>
            </a:r>
            <a:r>
              <a:rPr lang="sk-SK" altLang="en-US" sz="1600" dirty="0">
                <a:solidFill>
                  <a:schemeClr val="tx2"/>
                </a:solidFill>
                <a:latin typeface="+mn-lt"/>
              </a:rPr>
              <a:t> </a:t>
            </a:r>
            <a:r>
              <a:rPr lang="sk-SK" altLang="en-US" sz="1600" dirty="0">
                <a:solidFill>
                  <a:schemeClr val="tx2"/>
                </a:solidFill>
                <a:latin typeface="+mn-lt"/>
                <a:cs typeface="Times New Roman" pitchFamily="18" charset="0"/>
              </a:rPr>
              <a:t>pokyny, charakteristiky alebo výsledky </a:t>
            </a:r>
            <a:r>
              <a:rPr lang="sk-SK" altLang="en-US" sz="1600" dirty="0">
                <a:solidFill>
                  <a:schemeClr val="tx2"/>
                </a:solidFill>
                <a:latin typeface="+mn-lt"/>
              </a:rPr>
              <a:t>č</a:t>
            </a:r>
            <a:r>
              <a:rPr lang="sk-SK" altLang="en-US" sz="1600" dirty="0">
                <a:solidFill>
                  <a:schemeClr val="tx2"/>
                </a:solidFill>
                <a:latin typeface="+mn-lt"/>
                <a:cs typeface="Times New Roman" pitchFamily="18" charset="0"/>
              </a:rPr>
              <a:t>inností  a zameriava sa na dosiahnutie optimálneho stup</a:t>
            </a:r>
            <a:r>
              <a:rPr lang="sk-SK" altLang="en-US" sz="1600" dirty="0">
                <a:solidFill>
                  <a:schemeClr val="tx2"/>
                </a:solidFill>
                <a:latin typeface="+mn-lt"/>
              </a:rPr>
              <a:t>ňa poriadku </a:t>
            </a:r>
            <a:r>
              <a:rPr lang="sk-SK" altLang="en-US" sz="1600" dirty="0">
                <a:solidFill>
                  <a:schemeClr val="tx2"/>
                </a:solidFill>
                <a:latin typeface="+mn-lt"/>
                <a:cs typeface="Times New Roman" pitchFamily="18" charset="0"/>
              </a:rPr>
              <a:t>v danej </a:t>
            </a:r>
            <a:r>
              <a:rPr lang="sk-SK" altLang="en-US" sz="1600" dirty="0" smtClean="0">
                <a:solidFill>
                  <a:schemeClr val="tx2"/>
                </a:solidFill>
                <a:latin typeface="+mn-lt"/>
                <a:cs typeface="Times New Roman" pitchFamily="18" charset="0"/>
              </a:rPr>
              <a:t>súvislosti</a:t>
            </a:r>
          </a:p>
          <a:p>
            <a:pPr algn="just"/>
            <a:endParaRPr lang="sk-SK" sz="1600" dirty="0" smtClean="0">
              <a:solidFill>
                <a:schemeClr val="tx2"/>
              </a:solidFill>
              <a:latin typeface="+mn-lt"/>
              <a:cs typeface="Times New Roman" pitchFamily="18" charset="0"/>
            </a:endParaRPr>
          </a:p>
          <a:p>
            <a:pPr algn="just"/>
            <a:endParaRPr lang="sk-SK" sz="1600" dirty="0" smtClean="0">
              <a:solidFill>
                <a:schemeClr val="tx2"/>
              </a:solidFill>
              <a:latin typeface="+mn-lt"/>
              <a:cs typeface="Times New Roman" pitchFamily="18" charset="0"/>
            </a:endParaRPr>
          </a:p>
          <a:p>
            <a:pPr algn="just"/>
            <a:endParaRPr lang="sk-SK" sz="1600" dirty="0">
              <a:solidFill>
                <a:schemeClr val="tx2"/>
              </a:solidFill>
              <a:latin typeface="+mn-lt"/>
              <a:cs typeface="Times New Roman" pitchFamily="18" charset="0"/>
            </a:endParaRPr>
          </a:p>
          <a:p>
            <a:pPr algn="just"/>
            <a:endParaRPr lang="sk-SK" sz="1600" dirty="0">
              <a:solidFill>
                <a:schemeClr val="tx2"/>
              </a:solidFill>
              <a:latin typeface="+mn-lt"/>
              <a:cs typeface="Times New Roman" pitchFamily="18" charset="0"/>
            </a:endParaRPr>
          </a:p>
          <a:p>
            <a:pPr marL="285750" indent="-285750" algn="just">
              <a:buFont typeface="Wingdings" panose="05000000000000000000" pitchFamily="2" charset="2"/>
              <a:buChar char="q"/>
            </a:pPr>
            <a:r>
              <a:rPr lang="sk-SK" sz="1600" b="1" dirty="0" smtClean="0">
                <a:solidFill>
                  <a:schemeClr val="tx2"/>
                </a:solidFill>
                <a:latin typeface="+mn-lt"/>
              </a:rPr>
              <a:t>Nariadenie </a:t>
            </a:r>
            <a:r>
              <a:rPr lang="sk-SK" sz="1600" b="1" dirty="0">
                <a:solidFill>
                  <a:schemeClr val="tx2"/>
                </a:solidFill>
                <a:latin typeface="+mn-lt"/>
              </a:rPr>
              <a:t>Európskeho parlamentu a Rady č. 1025/2012 o európskej normalizácii</a:t>
            </a:r>
          </a:p>
          <a:p>
            <a:pPr algn="just"/>
            <a:r>
              <a:rPr lang="sk-SK" sz="1600" dirty="0" smtClean="0">
                <a:solidFill>
                  <a:schemeClr val="tx2"/>
                </a:solidFill>
                <a:latin typeface="+mn-lt"/>
              </a:rPr>
              <a:t>norma </a:t>
            </a:r>
            <a:r>
              <a:rPr lang="sk-SK" sz="1600" dirty="0">
                <a:solidFill>
                  <a:schemeClr val="tx2"/>
                </a:solidFill>
                <a:latin typeface="+mn-lt"/>
              </a:rPr>
              <a:t>je technická špecifikácia prijatá uznaným normali­začným orgánom na opakované alebo nepretržité používa­nie; súlad s ňou </a:t>
            </a:r>
            <a:r>
              <a:rPr lang="sk-SK" sz="1600" b="1" dirty="0">
                <a:solidFill>
                  <a:schemeClr val="tx2"/>
                </a:solidFill>
                <a:latin typeface="+mn-lt"/>
              </a:rPr>
              <a:t>nie je </a:t>
            </a:r>
            <a:r>
              <a:rPr lang="sk-SK" sz="1600" b="1" dirty="0" smtClean="0">
                <a:solidFill>
                  <a:schemeClr val="tx2"/>
                </a:solidFill>
                <a:latin typeface="+mn-lt"/>
              </a:rPr>
              <a:t>povinný</a:t>
            </a:r>
            <a:r>
              <a:rPr lang="sk-SK" sz="1600" dirty="0" smtClean="0">
                <a:solidFill>
                  <a:schemeClr val="tx2"/>
                </a:solidFill>
                <a:latin typeface="+mn-lt"/>
              </a:rPr>
              <a:t> a je jednou z nasledujúcich technických špecifikácií:</a:t>
            </a:r>
          </a:p>
          <a:p>
            <a:pPr>
              <a:lnSpc>
                <a:spcPct val="50000"/>
              </a:lnSpc>
              <a:spcBef>
                <a:spcPct val="35000"/>
              </a:spcBef>
              <a:defRPr/>
            </a:pPr>
            <a:endParaRPr lang="sk-SK" altLang="en-US" sz="1600" b="1" dirty="0" smtClean="0">
              <a:solidFill>
                <a:schemeClr val="tx2"/>
              </a:solidFill>
              <a:latin typeface="+mn-lt"/>
              <a:cs typeface="Times New Roman" pitchFamily="18" charset="0"/>
            </a:endParaRPr>
          </a:p>
          <a:p>
            <a:pPr marL="342900" indent="-342900">
              <a:lnSpc>
                <a:spcPct val="50000"/>
              </a:lnSpc>
              <a:spcBef>
                <a:spcPct val="35000"/>
              </a:spcBef>
              <a:buFont typeface="+mj-lt"/>
              <a:buAutoNum type="alphaLcParenR"/>
              <a:defRPr/>
            </a:pPr>
            <a:r>
              <a:rPr lang="sk-SK" altLang="en-US" sz="1600" b="1" dirty="0" smtClean="0">
                <a:solidFill>
                  <a:schemeClr val="tx2"/>
                </a:solidFill>
                <a:latin typeface="+mn-lt"/>
                <a:cs typeface="Times New Roman" pitchFamily="18" charset="0"/>
              </a:rPr>
              <a:t>medzinárodná norma</a:t>
            </a:r>
          </a:p>
          <a:p>
            <a:pPr marL="342900" indent="-342900">
              <a:lnSpc>
                <a:spcPct val="50000"/>
              </a:lnSpc>
              <a:spcBef>
                <a:spcPct val="35000"/>
              </a:spcBef>
              <a:buFont typeface="+mj-lt"/>
              <a:buAutoNum type="alphaLcParenR"/>
              <a:defRPr/>
            </a:pPr>
            <a:r>
              <a:rPr lang="sk-SK" altLang="en-US" sz="1600" b="1" dirty="0" smtClean="0">
                <a:solidFill>
                  <a:schemeClr val="tx2"/>
                </a:solidFill>
                <a:latin typeface="+mn-lt"/>
                <a:cs typeface="Times New Roman" pitchFamily="18" charset="0"/>
              </a:rPr>
              <a:t>európska </a:t>
            </a:r>
            <a:r>
              <a:rPr lang="sk-SK" altLang="en-US" sz="1600" b="1" dirty="0">
                <a:solidFill>
                  <a:schemeClr val="tx2"/>
                </a:solidFill>
                <a:latin typeface="+mn-lt"/>
                <a:cs typeface="Times New Roman" pitchFamily="18" charset="0"/>
              </a:rPr>
              <a:t>norma</a:t>
            </a:r>
          </a:p>
          <a:p>
            <a:pPr marL="342900" indent="-342900">
              <a:lnSpc>
                <a:spcPct val="50000"/>
              </a:lnSpc>
              <a:spcBef>
                <a:spcPct val="35000"/>
              </a:spcBef>
              <a:buFont typeface="+mj-lt"/>
              <a:buAutoNum type="alphaLcParenR"/>
              <a:defRPr/>
            </a:pPr>
            <a:r>
              <a:rPr lang="sk-SK" altLang="en-US" sz="1600" b="1" dirty="0">
                <a:solidFill>
                  <a:schemeClr val="tx2"/>
                </a:solidFill>
                <a:latin typeface="+mn-lt"/>
                <a:cs typeface="Times New Roman" pitchFamily="18" charset="0"/>
              </a:rPr>
              <a:t>harmonizovaná norma</a:t>
            </a:r>
          </a:p>
          <a:p>
            <a:pPr marL="342900" indent="-342900">
              <a:lnSpc>
                <a:spcPct val="50000"/>
              </a:lnSpc>
              <a:spcBef>
                <a:spcPct val="35000"/>
              </a:spcBef>
              <a:buFont typeface="+mj-lt"/>
              <a:buAutoNum type="alphaLcParenR"/>
              <a:defRPr/>
            </a:pPr>
            <a:r>
              <a:rPr lang="sk-SK" altLang="en-US" sz="1600" b="1" dirty="0" smtClean="0">
                <a:solidFill>
                  <a:schemeClr val="tx2"/>
                </a:solidFill>
                <a:latin typeface="+mn-lt"/>
                <a:cs typeface="Times New Roman" pitchFamily="18" charset="0"/>
              </a:rPr>
              <a:t>národná </a:t>
            </a:r>
            <a:r>
              <a:rPr lang="sk-SK" altLang="en-US" sz="1600" b="1" dirty="0">
                <a:solidFill>
                  <a:schemeClr val="tx2"/>
                </a:solidFill>
                <a:latin typeface="+mn-lt"/>
                <a:cs typeface="Times New Roman" pitchFamily="18" charset="0"/>
              </a:rPr>
              <a:t>norma</a:t>
            </a:r>
            <a:endParaRPr lang="sk-SK" altLang="en-US" sz="1600" b="1" dirty="0">
              <a:solidFill>
                <a:schemeClr val="tx2"/>
              </a:solidFill>
              <a:latin typeface="+mn-lt"/>
            </a:endParaRPr>
          </a:p>
          <a:p>
            <a:pPr algn="just"/>
            <a:endParaRPr lang="sk-SK" sz="1600" dirty="0">
              <a:solidFill>
                <a:schemeClr val="tx2"/>
              </a:solidFill>
              <a:latin typeface="+mn-lt"/>
            </a:endParaRPr>
          </a:p>
          <a:p>
            <a:pPr algn="just"/>
            <a:endParaRPr lang="sk-SK" sz="1600" dirty="0">
              <a:solidFill>
                <a:schemeClr val="tx2"/>
              </a:solidFill>
              <a:latin typeface="+mn-lt"/>
            </a:endParaRPr>
          </a:p>
        </p:txBody>
      </p:sp>
      <p:pic>
        <p:nvPicPr>
          <p:cNvPr id="14" name="Obrázok 13">
            <a:extLst>
              <a:ext uri="{FF2B5EF4-FFF2-40B4-BE49-F238E27FC236}">
                <a16:creationId xmlns:a16="http://schemas.microsoft.com/office/drawing/2014/main" id="{4687EE6F-6EBC-4D1D-910E-F1A86D0AACD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73648" y="3717032"/>
            <a:ext cx="934884" cy="633675"/>
          </a:xfrm>
          <a:prstGeom prst="rect">
            <a:avLst/>
          </a:prstGeom>
        </p:spPr>
      </p:pic>
      <p:pic>
        <p:nvPicPr>
          <p:cNvPr id="15" name="Obrázok 5">
            <a:extLst>
              <a:ext uri="{FF2B5EF4-FFF2-40B4-BE49-F238E27FC236}">
                <a16:creationId xmlns:a16="http://schemas.microsoft.com/office/drawing/2014/main" id="{E51FE419-DA6A-4EC9-B03E-6DA663471EAF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8129" y="1561651"/>
            <a:ext cx="807487" cy="7421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Obrázok 6">
            <a:extLst>
              <a:ext uri="{FF2B5EF4-FFF2-40B4-BE49-F238E27FC236}">
                <a16:creationId xmlns:a16="http://schemas.microsoft.com/office/drawing/2014/main" id="{B75F56E3-5D6A-4CA6-9BC3-1576CF12ECBB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9554" y="2371012"/>
            <a:ext cx="873816" cy="8738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BlokTextu 6"/>
          <p:cNvSpPr txBox="1">
            <a:spLocks noChangeArrowheads="1"/>
          </p:cNvSpPr>
          <p:nvPr/>
        </p:nvSpPr>
        <p:spPr bwMode="auto">
          <a:xfrm>
            <a:off x="1214438" y="6429375"/>
            <a:ext cx="2786340" cy="2616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sk-SK" sz="1100" dirty="0" smtClean="0">
                <a:solidFill>
                  <a:schemeClr val="tx2"/>
                </a:solidFill>
                <a:latin typeface="+mn-lt"/>
              </a:rPr>
              <a:t>Základné informácie o technickej normalizácii</a:t>
            </a:r>
            <a:endParaRPr lang="sk-SK" sz="1100" dirty="0">
              <a:solidFill>
                <a:schemeClr val="tx2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7315777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objekt pre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sk-SK"/>
          </a:p>
        </p:txBody>
      </p:sp>
      <p:grpSp>
        <p:nvGrpSpPr>
          <p:cNvPr id="4" name="Skupina 3"/>
          <p:cNvGrpSpPr/>
          <p:nvPr/>
        </p:nvGrpSpPr>
        <p:grpSpPr>
          <a:xfrm>
            <a:off x="0" y="0"/>
            <a:ext cx="9144000" cy="6866996"/>
            <a:chOff x="0" y="0"/>
            <a:chExt cx="9144000" cy="6866996"/>
          </a:xfrm>
        </p:grpSpPr>
        <p:pic>
          <p:nvPicPr>
            <p:cNvPr id="5" name="Obrázok 4" descr="anj vzor OK_P.point.jp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9144000" cy="6858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" name="Obrázok 5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781264" y="6128527"/>
              <a:ext cx="2134136" cy="738469"/>
            </a:xfrm>
            <a:prstGeom prst="rect">
              <a:avLst/>
            </a:prstGeom>
          </p:spPr>
        </p:pic>
      </p:grpSp>
      <p:sp>
        <p:nvSpPr>
          <p:cNvPr id="7" name="BlokTextu 6"/>
          <p:cNvSpPr txBox="1"/>
          <p:nvPr/>
        </p:nvSpPr>
        <p:spPr>
          <a:xfrm>
            <a:off x="1763688" y="1597836"/>
            <a:ext cx="6696744" cy="25237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2000" dirty="0">
                <a:solidFill>
                  <a:schemeClr val="tx2"/>
                </a:solidFill>
                <a:latin typeface="+mn-lt"/>
                <a:cs typeface="Arial" panose="020B0604020202020204" pitchFamily="34" charset="0"/>
              </a:rPr>
              <a:t>Technická norma by NIKDY nemala byť založená na...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sk-SK" sz="2000" dirty="0">
              <a:solidFill>
                <a:schemeClr val="tx2"/>
              </a:solidFill>
              <a:latin typeface="+mn-lt"/>
              <a:cs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sk-SK" sz="2000" dirty="0">
              <a:solidFill>
                <a:schemeClr val="tx2"/>
              </a:solidFill>
              <a:latin typeface="+mn-lt"/>
              <a:cs typeface="Arial" panose="020B0604020202020204" pitchFamily="34" charset="0"/>
            </a:endParaRPr>
          </a:p>
          <a:p>
            <a:pPr marL="457200" indent="-457200">
              <a:buFont typeface="+mj-lt"/>
              <a:buAutoNum type="alphaLcParenR"/>
            </a:pPr>
            <a:r>
              <a:rPr lang="sk-SK" sz="2000" dirty="0">
                <a:solidFill>
                  <a:schemeClr val="tx2"/>
                </a:solidFill>
                <a:latin typeface="+mn-lt"/>
                <a:cs typeface="Arial" panose="020B0604020202020204" pitchFamily="34" charset="0"/>
              </a:rPr>
              <a:t>dobrovoľnej dohode o špecifikáciách</a:t>
            </a:r>
          </a:p>
          <a:p>
            <a:pPr marL="457200" indent="-457200">
              <a:buFont typeface="+mj-lt"/>
              <a:buAutoNum type="alphaLcParenR"/>
            </a:pPr>
            <a:r>
              <a:rPr lang="sk-SK" sz="2000" dirty="0">
                <a:solidFill>
                  <a:schemeClr val="tx2"/>
                </a:solidFill>
                <a:latin typeface="+mn-lt"/>
                <a:cs typeface="Arial" panose="020B0604020202020204" pitchFamily="34" charset="0"/>
              </a:rPr>
              <a:t>vede, technológiách a skúsenostiach</a:t>
            </a:r>
          </a:p>
          <a:p>
            <a:pPr marL="457200" indent="-457200">
              <a:buFont typeface="+mj-lt"/>
              <a:buAutoNum type="alphaLcParenR"/>
            </a:pPr>
            <a:r>
              <a:rPr lang="sk-SK" sz="2000" dirty="0" smtClean="0">
                <a:solidFill>
                  <a:schemeClr val="tx2"/>
                </a:solidFill>
                <a:latin typeface="+mn-lt"/>
                <a:cs typeface="Arial" panose="020B0604020202020204" pitchFamily="34" charset="0"/>
              </a:rPr>
              <a:t>konsenze</a:t>
            </a:r>
            <a:endParaRPr lang="sk-SK" sz="2000" dirty="0">
              <a:solidFill>
                <a:schemeClr val="tx2"/>
              </a:solidFill>
              <a:latin typeface="+mn-lt"/>
              <a:cs typeface="Arial" panose="020B0604020202020204" pitchFamily="34" charset="0"/>
            </a:endParaRPr>
          </a:p>
          <a:p>
            <a:pPr marL="457200" indent="-457200">
              <a:buFont typeface="+mj-lt"/>
              <a:buAutoNum type="alphaLcParenR"/>
            </a:pPr>
            <a:r>
              <a:rPr lang="sk-SK" sz="2000" dirty="0" smtClean="0">
                <a:solidFill>
                  <a:schemeClr val="tx2"/>
                </a:solidFill>
                <a:latin typeface="+mn-lt"/>
                <a:cs typeface="Arial" panose="020B0604020202020204" pitchFamily="34" charset="0"/>
              </a:rPr>
              <a:t>politickom </a:t>
            </a:r>
            <a:r>
              <a:rPr lang="sk-SK" sz="2000" dirty="0">
                <a:solidFill>
                  <a:schemeClr val="tx2"/>
                </a:solidFill>
                <a:latin typeface="+mn-lt"/>
                <a:cs typeface="Arial" panose="020B0604020202020204" pitchFamily="34" charset="0"/>
              </a:rPr>
              <a:t>rozhodnutí</a:t>
            </a:r>
          </a:p>
          <a:p>
            <a:endParaRPr lang="sk-SK" dirty="0"/>
          </a:p>
        </p:txBody>
      </p:sp>
      <p:sp>
        <p:nvSpPr>
          <p:cNvPr id="8" name="BlokTextu 7"/>
          <p:cNvSpPr txBox="1"/>
          <p:nvPr/>
        </p:nvSpPr>
        <p:spPr>
          <a:xfrm>
            <a:off x="1403647" y="505580"/>
            <a:ext cx="79474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2400" dirty="0" smtClean="0">
                <a:solidFill>
                  <a:schemeClr val="bg1"/>
                </a:solidFill>
                <a:latin typeface="+mn-lt"/>
              </a:rPr>
              <a:t>Kvíz</a:t>
            </a:r>
            <a:endParaRPr lang="sk-SK" sz="240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9" name="BlokTextu 6"/>
          <p:cNvSpPr txBox="1">
            <a:spLocks noChangeArrowheads="1"/>
          </p:cNvSpPr>
          <p:nvPr/>
        </p:nvSpPr>
        <p:spPr bwMode="auto">
          <a:xfrm>
            <a:off x="1214438" y="6429375"/>
            <a:ext cx="2786340" cy="2616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sk-SK" sz="1100" dirty="0" smtClean="0">
                <a:solidFill>
                  <a:schemeClr val="tx2"/>
                </a:solidFill>
                <a:latin typeface="+mn-lt"/>
              </a:rPr>
              <a:t>Základné informácie o technickej normalizácii</a:t>
            </a:r>
            <a:endParaRPr lang="sk-SK" sz="1100" dirty="0">
              <a:solidFill>
                <a:schemeClr val="tx2"/>
              </a:solidFill>
              <a:latin typeface="+mn-lt"/>
            </a:endParaRPr>
          </a:p>
        </p:txBody>
      </p:sp>
      <p:pic>
        <p:nvPicPr>
          <p:cNvPr id="10" name="Grafický objekt 10" descr="Pomoc">
            <a:extLst>
              <a:ext uri="{FF2B5EF4-FFF2-40B4-BE49-F238E27FC236}">
                <a16:creationId xmlns:a16="http://schemas.microsoft.com/office/drawing/2014/main" id="{07F21A93-9423-422B-B2F3-9C44B773A66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tretch>
            <a:fillRect/>
          </a:stretch>
        </p:blipFill>
        <p:spPr>
          <a:xfrm>
            <a:off x="231488" y="279212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11270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3" name="Zástupný objekt pre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sk-SK"/>
          </a:p>
        </p:txBody>
      </p:sp>
      <p:grpSp>
        <p:nvGrpSpPr>
          <p:cNvPr id="6" name="Skupina 5"/>
          <p:cNvGrpSpPr/>
          <p:nvPr/>
        </p:nvGrpSpPr>
        <p:grpSpPr>
          <a:xfrm>
            <a:off x="0" y="0"/>
            <a:ext cx="9144000" cy="6866996"/>
            <a:chOff x="0" y="0"/>
            <a:chExt cx="9144000" cy="6866996"/>
          </a:xfrm>
        </p:grpSpPr>
        <p:pic>
          <p:nvPicPr>
            <p:cNvPr id="4" name="Obrázok 3" descr="anj vzor OK_P.point.jp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9144000" cy="6858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" name="Obrázok 4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781264" y="6128527"/>
              <a:ext cx="2134136" cy="738469"/>
            </a:xfrm>
            <a:prstGeom prst="rect">
              <a:avLst/>
            </a:prstGeom>
          </p:spPr>
        </p:pic>
      </p:grpSp>
      <p:sp>
        <p:nvSpPr>
          <p:cNvPr id="10" name="BlokTextu 9"/>
          <p:cNvSpPr txBox="1"/>
          <p:nvPr/>
        </p:nvSpPr>
        <p:spPr>
          <a:xfrm>
            <a:off x="1403647" y="479236"/>
            <a:ext cx="720588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2400" dirty="0" smtClean="0">
                <a:solidFill>
                  <a:schemeClr val="bg1"/>
                </a:solidFill>
                <a:latin typeface="+mn-lt"/>
              </a:rPr>
              <a:t>Výhody používania technických noriem</a:t>
            </a:r>
            <a:endParaRPr lang="sk-SK" sz="240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11" name="BlokTextu 10"/>
          <p:cNvSpPr txBox="1"/>
          <p:nvPr/>
        </p:nvSpPr>
        <p:spPr>
          <a:xfrm>
            <a:off x="1214438" y="1736311"/>
            <a:ext cx="6741938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1600" b="1" dirty="0" smtClean="0">
                <a:solidFill>
                  <a:schemeClr val="tx2"/>
                </a:solidFill>
                <a:latin typeface="+mn-lt"/>
              </a:rPr>
              <a:t>Technické normy </a:t>
            </a:r>
            <a:r>
              <a:rPr lang="sk-SK" sz="1600" dirty="0" smtClean="0">
                <a:solidFill>
                  <a:schemeClr val="tx2"/>
                </a:solidFill>
                <a:latin typeface="+mn-lt"/>
              </a:rPr>
              <a:t>umožňujú: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sk-SK" sz="1600" dirty="0">
              <a:solidFill>
                <a:schemeClr val="tx2"/>
              </a:solidFill>
              <a:latin typeface="+mn-lt"/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sk-SK" sz="1600" dirty="0" smtClean="0">
                <a:solidFill>
                  <a:schemeClr val="tx2"/>
                </a:solidFill>
                <a:latin typeface="+mn-lt"/>
              </a:rPr>
              <a:t>chrániť bezpečnosť a zdravie obyvateľstva</a:t>
            </a:r>
          </a:p>
          <a:p>
            <a:endParaRPr lang="sk-SK" sz="1600" dirty="0" smtClean="0">
              <a:solidFill>
                <a:schemeClr val="tx2"/>
              </a:solidFill>
              <a:latin typeface="+mn-lt"/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sk-SK" sz="1600" dirty="0" smtClean="0">
                <a:solidFill>
                  <a:schemeClr val="tx2"/>
                </a:solidFill>
                <a:latin typeface="+mn-lt"/>
              </a:rPr>
              <a:t>podporovať </a:t>
            </a:r>
            <a:r>
              <a:rPr lang="sk-SK" sz="1600" dirty="0" err="1" smtClean="0">
                <a:solidFill>
                  <a:schemeClr val="tx2"/>
                </a:solidFill>
                <a:latin typeface="+mn-lt"/>
              </a:rPr>
              <a:t>interoperabilitu</a:t>
            </a:r>
            <a:r>
              <a:rPr lang="sk-SK" sz="1600" dirty="0" smtClean="0">
                <a:solidFill>
                  <a:schemeClr val="tx2"/>
                </a:solidFill>
                <a:latin typeface="+mn-lt"/>
              </a:rPr>
              <a:t> </a:t>
            </a:r>
            <a:r>
              <a:rPr lang="sk-SK" sz="1600" dirty="0">
                <a:solidFill>
                  <a:schemeClr val="tx2"/>
                </a:solidFill>
                <a:latin typeface="+mn-lt"/>
              </a:rPr>
              <a:t>a kompatibilitu </a:t>
            </a:r>
            <a:r>
              <a:rPr lang="sk-SK" sz="1600" dirty="0" smtClean="0">
                <a:solidFill>
                  <a:schemeClr val="tx2"/>
                </a:solidFill>
                <a:latin typeface="+mn-lt"/>
              </a:rPr>
              <a:t>výrobkov a služieb</a:t>
            </a:r>
          </a:p>
          <a:p>
            <a:endParaRPr lang="sk-SK" sz="1600" dirty="0" smtClean="0">
              <a:solidFill>
                <a:schemeClr val="tx2"/>
              </a:solidFill>
              <a:latin typeface="+mn-lt"/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sk-SK" sz="1600" dirty="0">
                <a:solidFill>
                  <a:schemeClr val="tx2"/>
                </a:solidFill>
                <a:latin typeface="+mn-lt"/>
              </a:rPr>
              <a:t>u</a:t>
            </a:r>
            <a:r>
              <a:rPr lang="sk-SK" sz="1600" dirty="0" smtClean="0">
                <a:solidFill>
                  <a:schemeClr val="tx2"/>
                </a:solidFill>
                <a:latin typeface="+mn-lt"/>
              </a:rPr>
              <a:t>ľahčiť </a:t>
            </a:r>
            <a:r>
              <a:rPr lang="sk-SK" sz="1600" dirty="0">
                <a:solidFill>
                  <a:schemeClr val="tx2"/>
                </a:solidFill>
                <a:latin typeface="+mn-lt"/>
              </a:rPr>
              <a:t>celosvetový </a:t>
            </a:r>
            <a:r>
              <a:rPr lang="sk-SK" sz="1600" dirty="0" smtClean="0">
                <a:solidFill>
                  <a:schemeClr val="tx2"/>
                </a:solidFill>
                <a:latin typeface="+mn-lt"/>
              </a:rPr>
              <a:t>obchod odstránením obchodných prekážok</a:t>
            </a:r>
          </a:p>
          <a:p>
            <a:endParaRPr lang="sk-SK" sz="1600" dirty="0" smtClean="0">
              <a:solidFill>
                <a:schemeClr val="tx2"/>
              </a:solidFill>
              <a:latin typeface="+mn-lt"/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sk-SK" sz="1600" dirty="0" smtClean="0">
                <a:solidFill>
                  <a:schemeClr val="tx2"/>
                </a:solidFill>
                <a:latin typeface="+mn-lt"/>
              </a:rPr>
              <a:t>podporovať ekologickú bezpečnosť a udržateľnosť</a:t>
            </a:r>
          </a:p>
          <a:p>
            <a:endParaRPr lang="sk-SK" sz="1600" dirty="0" smtClean="0">
              <a:solidFill>
                <a:schemeClr val="tx2"/>
              </a:solidFill>
              <a:latin typeface="+mn-lt"/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sk-SK" sz="1600" dirty="0" smtClean="0">
                <a:solidFill>
                  <a:schemeClr val="tx2"/>
                </a:solidFill>
                <a:latin typeface="+mn-lt"/>
              </a:rPr>
              <a:t>pomáhať chrániť životné prostredie</a:t>
            </a:r>
          </a:p>
          <a:p>
            <a:endParaRPr lang="sk-SK" sz="1600" dirty="0" smtClean="0">
              <a:solidFill>
                <a:schemeClr val="tx2"/>
              </a:solidFill>
              <a:latin typeface="+mn-lt"/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sk-SK" altLang="en-US" sz="1600" dirty="0">
                <a:solidFill>
                  <a:schemeClr val="tx2"/>
                </a:solidFill>
                <a:latin typeface="+mn-lt"/>
                <a:cs typeface="Times New Roman" pitchFamily="18" charset="0"/>
              </a:rPr>
              <a:t>získať zdroj informácií o najlepšej praxi a najnovšom </a:t>
            </a:r>
            <a:r>
              <a:rPr lang="sk-SK" altLang="en-US" sz="1600" dirty="0" smtClean="0">
                <a:solidFill>
                  <a:schemeClr val="tx2"/>
                </a:solidFill>
                <a:latin typeface="+mn-lt"/>
                <a:cs typeface="Times New Roman" pitchFamily="18" charset="0"/>
              </a:rPr>
              <a:t>stave vedy a </a:t>
            </a:r>
            <a:r>
              <a:rPr lang="sk-SK" altLang="en-US" sz="1600" dirty="0">
                <a:solidFill>
                  <a:schemeClr val="tx2"/>
                </a:solidFill>
                <a:latin typeface="+mn-lt"/>
                <a:cs typeface="Times New Roman" pitchFamily="18" charset="0"/>
              </a:rPr>
              <a:t>techniky  </a:t>
            </a:r>
            <a:r>
              <a:rPr lang="sk-SK" altLang="en-US" sz="1600" dirty="0" smtClean="0">
                <a:solidFill>
                  <a:schemeClr val="tx2"/>
                </a:solidFill>
                <a:latin typeface="+mn-lt"/>
                <a:cs typeface="Times New Roman" pitchFamily="18" charset="0"/>
              </a:rPr>
              <a:t>                                             v </a:t>
            </a:r>
            <a:r>
              <a:rPr lang="sk-SK" altLang="en-US" sz="1600" dirty="0">
                <a:solidFill>
                  <a:schemeClr val="tx2"/>
                </a:solidFill>
                <a:latin typeface="+mn-lt"/>
                <a:cs typeface="Times New Roman" pitchFamily="18" charset="0"/>
              </a:rPr>
              <a:t>danom </a:t>
            </a:r>
            <a:r>
              <a:rPr lang="sk-SK" altLang="en-US" sz="1600" dirty="0" smtClean="0">
                <a:solidFill>
                  <a:schemeClr val="tx2"/>
                </a:solidFill>
                <a:latin typeface="+mn-lt"/>
                <a:cs typeface="Times New Roman" pitchFamily="18" charset="0"/>
              </a:rPr>
              <a:t>čase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sk-SK" altLang="en-US" sz="1600" dirty="0" smtClean="0">
              <a:solidFill>
                <a:srgbClr val="00B050"/>
              </a:solidFill>
              <a:latin typeface="+mn-lt"/>
              <a:cs typeface="Times New Roman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sk-SK" sz="1600" dirty="0">
                <a:solidFill>
                  <a:schemeClr val="tx2"/>
                </a:solidFill>
                <a:latin typeface="+mn-lt"/>
                <a:cs typeface="Times New Roman" pitchFamily="18" charset="0"/>
              </a:rPr>
              <a:t>slúžiť ako predpoklad zhody so základnými požiadavkami – harmonizované normy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sk-SK" sz="1600" dirty="0">
              <a:solidFill>
                <a:schemeClr val="tx2"/>
              </a:solidFill>
              <a:latin typeface="+mn-lt"/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sk-SK" sz="1600" dirty="0" smtClean="0">
              <a:solidFill>
                <a:schemeClr val="tx2"/>
              </a:solidFill>
              <a:latin typeface="+mn-lt"/>
            </a:endParaRPr>
          </a:p>
          <a:p>
            <a:endParaRPr lang="sk-SK" sz="1600" dirty="0" smtClean="0">
              <a:latin typeface="+mn-lt"/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sk-SK" sz="1600" dirty="0">
              <a:latin typeface="+mn-lt"/>
            </a:endParaRPr>
          </a:p>
        </p:txBody>
      </p:sp>
      <p:pic>
        <p:nvPicPr>
          <p:cNvPr id="12" name="Grafický objekt 4" descr="Noviny obrys">
            <a:extLst>
              <a:ext uri="{FF2B5EF4-FFF2-40B4-BE49-F238E27FC236}">
                <a16:creationId xmlns:a16="http://schemas.microsoft.com/office/drawing/2014/main" id="{187B5C25-9E38-4A46-B8F0-868ECD3E037E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7246871" y="1597836"/>
            <a:ext cx="1202921" cy="1202921"/>
          </a:xfrm>
          <a:prstGeom prst="rect">
            <a:avLst/>
          </a:prstGeom>
        </p:spPr>
      </p:pic>
      <p:sp>
        <p:nvSpPr>
          <p:cNvPr id="13" name="BlokTextu 6"/>
          <p:cNvSpPr txBox="1">
            <a:spLocks noChangeArrowheads="1"/>
          </p:cNvSpPr>
          <p:nvPr/>
        </p:nvSpPr>
        <p:spPr bwMode="auto">
          <a:xfrm>
            <a:off x="1214438" y="6429375"/>
            <a:ext cx="2786340" cy="2616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sk-SK" sz="1100" dirty="0" smtClean="0">
                <a:solidFill>
                  <a:schemeClr val="tx2"/>
                </a:solidFill>
                <a:latin typeface="+mn-lt"/>
              </a:rPr>
              <a:t>Základné informácie o technickej normalizácii</a:t>
            </a:r>
            <a:endParaRPr lang="sk-SK" sz="1100" dirty="0">
              <a:solidFill>
                <a:schemeClr val="tx2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42535984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3" name="Zástupný objekt pre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sk-SK"/>
          </a:p>
        </p:txBody>
      </p:sp>
      <p:grpSp>
        <p:nvGrpSpPr>
          <p:cNvPr id="6" name="Skupina 5"/>
          <p:cNvGrpSpPr/>
          <p:nvPr/>
        </p:nvGrpSpPr>
        <p:grpSpPr>
          <a:xfrm>
            <a:off x="0" y="0"/>
            <a:ext cx="9144000" cy="6866996"/>
            <a:chOff x="0" y="0"/>
            <a:chExt cx="9144000" cy="6866996"/>
          </a:xfrm>
        </p:grpSpPr>
        <p:pic>
          <p:nvPicPr>
            <p:cNvPr id="4" name="Obrázok 3" descr="anj vzor OK_P.point.jp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9144000" cy="6858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" name="Obrázok 4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781264" y="6128527"/>
              <a:ext cx="2134136" cy="738469"/>
            </a:xfrm>
            <a:prstGeom prst="rect">
              <a:avLst/>
            </a:prstGeom>
          </p:spPr>
        </p:pic>
      </p:grpSp>
      <p:sp>
        <p:nvSpPr>
          <p:cNvPr id="10" name="BlokTextu 9"/>
          <p:cNvSpPr txBox="1"/>
          <p:nvPr/>
        </p:nvSpPr>
        <p:spPr>
          <a:xfrm>
            <a:off x="1403647" y="479236"/>
            <a:ext cx="720588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2400" dirty="0" smtClean="0">
                <a:solidFill>
                  <a:schemeClr val="bg1"/>
                </a:solidFill>
                <a:latin typeface="+mn-lt"/>
              </a:rPr>
              <a:t>Dosiahnutie súladu s technickými normami</a:t>
            </a:r>
            <a:endParaRPr lang="sk-SK" sz="240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8" name="BlokTextu 7"/>
          <p:cNvSpPr txBox="1"/>
          <p:nvPr/>
        </p:nvSpPr>
        <p:spPr>
          <a:xfrm>
            <a:off x="1214438" y="1123463"/>
            <a:ext cx="7245994" cy="46166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sk-SK" sz="1600" b="1" dirty="0" smtClean="0">
                <a:solidFill>
                  <a:schemeClr val="tx2"/>
                </a:solidFill>
                <a:latin typeface="+mn-lt"/>
              </a:rPr>
              <a:t>Podľa </a:t>
            </a:r>
            <a:r>
              <a:rPr lang="sk-SK" sz="1600" b="1" dirty="0" smtClean="0">
                <a:solidFill>
                  <a:schemeClr val="tx2"/>
                </a:solidFill>
                <a:latin typeface="+mn-lt"/>
              </a:rPr>
              <a:t>nariadenia </a:t>
            </a:r>
            <a:r>
              <a:rPr lang="sk-SK" sz="1600" b="1" dirty="0">
                <a:solidFill>
                  <a:schemeClr val="tx2"/>
                </a:solidFill>
                <a:latin typeface="+mn-lt"/>
              </a:rPr>
              <a:t>Európskeho parlamentu a Rady č. 1025/2012 o európskej </a:t>
            </a:r>
            <a:r>
              <a:rPr lang="sk-SK" sz="1600" b="1" dirty="0" smtClean="0">
                <a:solidFill>
                  <a:schemeClr val="tx2"/>
                </a:solidFill>
                <a:latin typeface="+mn-lt"/>
              </a:rPr>
              <a:t>normalizácii:</a:t>
            </a:r>
            <a:endParaRPr lang="sk-SK" sz="1600" b="1" dirty="0">
              <a:solidFill>
                <a:schemeClr val="tx2"/>
              </a:solidFill>
              <a:latin typeface="+mn-lt"/>
            </a:endParaRPr>
          </a:p>
          <a:p>
            <a:pPr>
              <a:lnSpc>
                <a:spcPct val="150000"/>
              </a:lnSpc>
            </a:pPr>
            <a:r>
              <a:rPr lang="sk-SK" altLang="sk-SK" sz="1600" dirty="0">
                <a:solidFill>
                  <a:schemeClr val="tx2"/>
                </a:solidFill>
                <a:latin typeface="+mn-lt"/>
              </a:rPr>
              <a:t>„</a:t>
            </a:r>
            <a:r>
              <a:rPr lang="sk-SK" sz="1600" dirty="0">
                <a:solidFill>
                  <a:schemeClr val="tx2"/>
                </a:solidFill>
                <a:latin typeface="+mn-lt"/>
              </a:rPr>
              <a:t>Hlavným cieľom normalizácie je vymedzenie </a:t>
            </a:r>
            <a:r>
              <a:rPr lang="sk-SK" sz="1600" b="1" dirty="0">
                <a:solidFill>
                  <a:schemeClr val="tx2"/>
                </a:solidFill>
                <a:latin typeface="+mn-lt"/>
              </a:rPr>
              <a:t>dobro­voľných</a:t>
            </a:r>
            <a:r>
              <a:rPr lang="sk-SK" sz="1600" dirty="0">
                <a:solidFill>
                  <a:schemeClr val="tx2"/>
                </a:solidFill>
                <a:latin typeface="+mn-lt"/>
              </a:rPr>
              <a:t> technických alebo kvalitatívnych špecifikácií, ktoré môžu spĺňať súčasné alebo budúce výrobky, výrobné postupy alebo služby</a:t>
            </a:r>
            <a:r>
              <a:rPr lang="sk-SK" sz="1600" dirty="0" smtClean="0">
                <a:solidFill>
                  <a:schemeClr val="tx2"/>
                </a:solidFill>
                <a:latin typeface="+mn-lt"/>
              </a:rPr>
              <a:t>.“</a:t>
            </a:r>
            <a:endParaRPr lang="sk-SK" altLang="sk-SK" sz="1600" dirty="0">
              <a:solidFill>
                <a:schemeClr val="tx2"/>
              </a:solidFill>
              <a:latin typeface="+mn-lt"/>
            </a:endParaRPr>
          </a:p>
          <a:p>
            <a:pPr>
              <a:lnSpc>
                <a:spcPct val="150000"/>
              </a:lnSpc>
            </a:pPr>
            <a:endParaRPr lang="sk-SK" altLang="sk-SK" sz="1600" b="1" dirty="0" smtClean="0">
              <a:solidFill>
                <a:schemeClr val="tx2"/>
              </a:solidFill>
              <a:latin typeface="+mn-lt"/>
            </a:endParaRPr>
          </a:p>
          <a:p>
            <a:pPr>
              <a:lnSpc>
                <a:spcPct val="150000"/>
              </a:lnSpc>
            </a:pPr>
            <a:r>
              <a:rPr lang="sk-SK" altLang="sk-SK" sz="1600" b="1" dirty="0" smtClean="0">
                <a:solidFill>
                  <a:schemeClr val="tx2"/>
                </a:solidFill>
                <a:latin typeface="+mn-lt"/>
              </a:rPr>
              <a:t>Podľa zákona § </a:t>
            </a:r>
            <a:r>
              <a:rPr lang="sk-SK" altLang="sk-SK" sz="1600" b="1" dirty="0">
                <a:solidFill>
                  <a:schemeClr val="tx2"/>
                </a:solidFill>
                <a:latin typeface="+mn-lt"/>
              </a:rPr>
              <a:t>3 ods. 10 zákona </a:t>
            </a:r>
            <a:r>
              <a:rPr lang="sk-SK" altLang="sk-SK" sz="1600" b="1" dirty="0" smtClean="0">
                <a:solidFill>
                  <a:schemeClr val="tx2"/>
                </a:solidFill>
                <a:latin typeface="+mn-lt"/>
              </a:rPr>
              <a:t>č. 60/2018 Z. z. o technickej normalizácií</a:t>
            </a:r>
            <a:r>
              <a:rPr lang="sk-SK" altLang="sk-SK" sz="1600" dirty="0" smtClean="0">
                <a:solidFill>
                  <a:schemeClr val="tx2"/>
                </a:solidFill>
                <a:latin typeface="+mn-lt"/>
              </a:rPr>
              <a:t>:</a:t>
            </a:r>
          </a:p>
          <a:p>
            <a:pPr algn="just">
              <a:lnSpc>
                <a:spcPct val="150000"/>
              </a:lnSpc>
            </a:pPr>
            <a:r>
              <a:rPr lang="sk-SK" altLang="sk-SK" sz="1600" dirty="0" smtClean="0">
                <a:solidFill>
                  <a:schemeClr val="tx2"/>
                </a:solidFill>
                <a:latin typeface="+mn-lt"/>
              </a:rPr>
              <a:t>„</a:t>
            </a:r>
            <a:r>
              <a:rPr lang="sk-SK" altLang="sk-SK" sz="1600" dirty="0">
                <a:solidFill>
                  <a:schemeClr val="tx2"/>
                </a:solidFill>
                <a:latin typeface="+mn-lt"/>
              </a:rPr>
              <a:t>Dodržiavanie slovenskej technickej normy alebo technickej normalizačnej informácie je </a:t>
            </a:r>
            <a:r>
              <a:rPr lang="sk-SK" altLang="sk-SK" sz="1600" b="1" dirty="0">
                <a:solidFill>
                  <a:schemeClr val="tx2"/>
                </a:solidFill>
                <a:latin typeface="+mn-lt"/>
              </a:rPr>
              <a:t>dobrovoľné</a:t>
            </a:r>
            <a:r>
              <a:rPr lang="sk-SK" altLang="sk-SK" sz="1600" dirty="0" smtClean="0">
                <a:solidFill>
                  <a:schemeClr val="tx2"/>
                </a:solidFill>
                <a:latin typeface="+mn-lt"/>
              </a:rPr>
              <a:t>.“</a:t>
            </a:r>
          </a:p>
          <a:p>
            <a:pPr algn="just">
              <a:lnSpc>
                <a:spcPct val="150000"/>
              </a:lnSpc>
            </a:pPr>
            <a:endParaRPr lang="sk-SK" altLang="sk-SK" sz="1600" dirty="0" smtClean="0">
              <a:solidFill>
                <a:schemeClr val="tx2"/>
              </a:solidFill>
              <a:latin typeface="+mn-lt"/>
            </a:endParaRPr>
          </a:p>
          <a:p>
            <a:pPr algn="just">
              <a:lnSpc>
                <a:spcPct val="150000"/>
              </a:lnSpc>
            </a:pPr>
            <a:r>
              <a:rPr lang="sk-SK" altLang="sk-SK" sz="1600" b="1" dirty="0" smtClean="0">
                <a:solidFill>
                  <a:schemeClr val="tx2"/>
                </a:solidFill>
                <a:latin typeface="+mn-lt"/>
              </a:rPr>
              <a:t>Podľa </a:t>
            </a:r>
            <a:r>
              <a:rPr lang="sk-SK" altLang="sk-SK" sz="1600" b="1" dirty="0">
                <a:solidFill>
                  <a:schemeClr val="tx2"/>
                </a:solidFill>
                <a:latin typeface="+mn-lt"/>
              </a:rPr>
              <a:t>zákona § 3 ods. </a:t>
            </a:r>
            <a:r>
              <a:rPr lang="sk-SK" altLang="sk-SK" sz="1600" b="1" dirty="0" smtClean="0">
                <a:solidFill>
                  <a:schemeClr val="tx2"/>
                </a:solidFill>
                <a:latin typeface="+mn-lt"/>
              </a:rPr>
              <a:t>1 </a:t>
            </a:r>
            <a:r>
              <a:rPr lang="sk-SK" altLang="sk-SK" sz="1600" b="1" dirty="0">
                <a:solidFill>
                  <a:schemeClr val="tx2"/>
                </a:solidFill>
                <a:latin typeface="+mn-lt"/>
              </a:rPr>
              <a:t>zákona č. 60/2018 Z. z. o technickej normalizácií</a:t>
            </a:r>
            <a:r>
              <a:rPr lang="sk-SK" altLang="sk-SK" sz="1600" dirty="0">
                <a:solidFill>
                  <a:schemeClr val="tx2"/>
                </a:solidFill>
                <a:latin typeface="+mn-lt"/>
              </a:rPr>
              <a:t>:</a:t>
            </a:r>
          </a:p>
          <a:p>
            <a:pPr algn="just">
              <a:lnSpc>
                <a:spcPct val="150000"/>
              </a:lnSpc>
            </a:pPr>
            <a:r>
              <a:rPr lang="pl-PL" sz="1600" dirty="0" smtClean="0">
                <a:solidFill>
                  <a:schemeClr val="tx2"/>
                </a:solidFill>
                <a:latin typeface="+mn-lt"/>
              </a:rPr>
              <a:t>„Technická </a:t>
            </a:r>
            <a:r>
              <a:rPr lang="pl-PL" sz="1600" dirty="0">
                <a:solidFill>
                  <a:schemeClr val="tx2"/>
                </a:solidFill>
                <a:latin typeface="+mn-lt"/>
              </a:rPr>
              <a:t>norma nie je technickým predpisom</a:t>
            </a:r>
            <a:r>
              <a:rPr lang="pl-PL" sz="1600" dirty="0" smtClean="0">
                <a:solidFill>
                  <a:schemeClr val="tx2"/>
                </a:solidFill>
                <a:latin typeface="+mn-lt"/>
              </a:rPr>
              <a:t>.”</a:t>
            </a:r>
            <a:endParaRPr lang="sk-SK" sz="1600" dirty="0">
              <a:latin typeface="+mn-lt"/>
            </a:endParaRPr>
          </a:p>
        </p:txBody>
      </p:sp>
      <p:pic>
        <p:nvPicPr>
          <p:cNvPr id="11" name="Obrázok 10">
            <a:extLst>
              <a:ext uri="{FF2B5EF4-FFF2-40B4-BE49-F238E27FC236}">
                <a16:creationId xmlns:a16="http://schemas.microsoft.com/office/drawing/2014/main" id="{4687EE6F-6EBC-4D1D-910E-F1A86D0AACD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39777" y="1246303"/>
            <a:ext cx="934884" cy="633675"/>
          </a:xfrm>
          <a:prstGeom prst="rect">
            <a:avLst/>
          </a:prstGeom>
        </p:spPr>
      </p:pic>
      <p:pic>
        <p:nvPicPr>
          <p:cNvPr id="12" name="Obrázok 11">
            <a:extLst>
              <a:ext uri="{FF2B5EF4-FFF2-40B4-BE49-F238E27FC236}">
                <a16:creationId xmlns:a16="http://schemas.microsoft.com/office/drawing/2014/main" id="{6C049EB7-4740-4783-8806-2A3FF2C0F853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9386" b="28625"/>
          <a:stretch/>
        </p:blipFill>
        <p:spPr>
          <a:xfrm>
            <a:off x="223489" y="3511232"/>
            <a:ext cx="827964" cy="991996"/>
          </a:xfrm>
          <a:prstGeom prst="rect">
            <a:avLst/>
          </a:prstGeom>
        </p:spPr>
      </p:pic>
      <p:sp>
        <p:nvSpPr>
          <p:cNvPr id="13" name="BlokTextu 6"/>
          <p:cNvSpPr txBox="1">
            <a:spLocks noChangeArrowheads="1"/>
          </p:cNvSpPr>
          <p:nvPr/>
        </p:nvSpPr>
        <p:spPr bwMode="auto">
          <a:xfrm>
            <a:off x="1214438" y="6429375"/>
            <a:ext cx="2786340" cy="2616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sk-SK" sz="1100" dirty="0" smtClean="0">
                <a:solidFill>
                  <a:schemeClr val="tx2"/>
                </a:solidFill>
                <a:latin typeface="+mn-lt"/>
              </a:rPr>
              <a:t>Základné informácie o technickej normalizácii</a:t>
            </a:r>
            <a:endParaRPr lang="sk-SK" sz="1100" dirty="0">
              <a:solidFill>
                <a:schemeClr val="tx2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2143260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ív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ív balíka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4690</TotalTime>
  <Words>1938</Words>
  <Application>Microsoft Office PowerPoint</Application>
  <PresentationFormat>Prezentácia na obrazovke (4:3)</PresentationFormat>
  <Paragraphs>397</Paragraphs>
  <Slides>28</Slides>
  <Notes>19</Notes>
  <HiddenSlides>0</HiddenSlides>
  <MMClips>0</MMClips>
  <ScaleCrop>false</ScaleCrop>
  <HeadingPairs>
    <vt:vector size="6" baseType="variant">
      <vt:variant>
        <vt:lpstr>Použité písma</vt:lpstr>
      </vt:variant>
      <vt:variant>
        <vt:i4>4</vt:i4>
      </vt:variant>
      <vt:variant>
        <vt:lpstr>Motív</vt:lpstr>
      </vt:variant>
      <vt:variant>
        <vt:i4>1</vt:i4>
      </vt:variant>
      <vt:variant>
        <vt:lpstr>Nadpisy snímok</vt:lpstr>
      </vt:variant>
      <vt:variant>
        <vt:i4>28</vt:i4>
      </vt:variant>
    </vt:vector>
  </HeadingPairs>
  <TitlesOfParts>
    <vt:vector size="33" baseType="lpstr">
      <vt:lpstr>Arial</vt:lpstr>
      <vt:lpstr>Calibri</vt:lpstr>
      <vt:lpstr>Times New Roman</vt:lpstr>
      <vt:lpstr>Wingdings</vt:lpstr>
      <vt:lpstr>Motív Office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Snímka 1</dc:title>
  <dc:creator>TO-Lubomir</dc:creator>
  <cp:lastModifiedBy>Čenteová Jana</cp:lastModifiedBy>
  <cp:revision>250</cp:revision>
  <dcterms:created xsi:type="dcterms:W3CDTF">2016-10-03T12:46:39Z</dcterms:created>
  <dcterms:modified xsi:type="dcterms:W3CDTF">2022-10-07T06:49:21Z</dcterms:modified>
</cp:coreProperties>
</file>