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18" r:id="rId3"/>
    <p:sldId id="319" r:id="rId4"/>
    <p:sldId id="260" r:id="rId5"/>
    <p:sldId id="261" r:id="rId6"/>
    <p:sldId id="335" r:id="rId7"/>
    <p:sldId id="337" r:id="rId8"/>
    <p:sldId id="336" r:id="rId9"/>
    <p:sldId id="334" r:id="rId10"/>
    <p:sldId id="292" r:id="rId11"/>
    <p:sldId id="313" r:id="rId12"/>
    <p:sldId id="314" r:id="rId13"/>
    <p:sldId id="315" r:id="rId14"/>
    <p:sldId id="264" r:id="rId15"/>
    <p:sldId id="317" r:id="rId16"/>
    <p:sldId id="304" r:id="rId17"/>
    <p:sldId id="303" r:id="rId18"/>
    <p:sldId id="328" r:id="rId19"/>
    <p:sldId id="305" r:id="rId20"/>
    <p:sldId id="327" r:id="rId21"/>
    <p:sldId id="306" r:id="rId22"/>
    <p:sldId id="309" r:id="rId23"/>
    <p:sldId id="310" r:id="rId24"/>
    <p:sldId id="332" r:id="rId25"/>
    <p:sldId id="316" r:id="rId26"/>
    <p:sldId id="320" r:id="rId27"/>
    <p:sldId id="325" r:id="rId28"/>
    <p:sldId id="321" r:id="rId29"/>
    <p:sldId id="326" r:id="rId30"/>
    <p:sldId id="331" r:id="rId31"/>
    <p:sldId id="330" r:id="rId32"/>
    <p:sldId id="322" r:id="rId33"/>
    <p:sldId id="271" r:id="rId34"/>
  </p:sldIdLst>
  <p:sldSz cx="9144000" cy="6858000" type="screen4x3"/>
  <p:notesSz cx="6797675" cy="9926638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vetlý štýl 1 - zvýrazneni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3842" autoAdjust="0"/>
  </p:normalViewPr>
  <p:slideViewPr>
    <p:cSldViewPr>
      <p:cViewPr varScale="1">
        <p:scale>
          <a:sx n="115" d="100"/>
          <a:sy n="115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_rok_programu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75"/>
      <c:rotY val="0"/>
      <c:rAngAx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036-4A9E-B19D-023971A84ED9}"/>
              </c:ext>
            </c:extLst>
          </c:dPt>
          <c:dPt>
            <c:idx val="1"/>
            <c:bubble3D val="0"/>
            <c:explosion val="3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3-0036-4A9E-B19D-023971A84ED9}"/>
              </c:ext>
            </c:extLst>
          </c:dPt>
          <c:dPt>
            <c:idx val="2"/>
            <c:bubble3D val="0"/>
            <c:explosion val="3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0036-4A9E-B19D-023971A84ED9}"/>
              </c:ext>
            </c:extLst>
          </c:dPt>
          <c:dPt>
            <c:idx val="3"/>
            <c:bubble3D val="0"/>
            <c:explosion val="3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7-0036-4A9E-B19D-023971A84ED9}"/>
              </c:ext>
            </c:extLst>
          </c:dPt>
          <c:dPt>
            <c:idx val="4"/>
            <c:bubble3D val="0"/>
            <c:explosion val="2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0036-4A9E-B19D-023971A84ED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9491CD7-35AD-4894-8A8E-1AF5A0DA0433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036-4A9E-B19D-023971A84ED9}"/>
                </c:ext>
              </c:extLst>
            </c:dLbl>
            <c:dLbl>
              <c:idx val="1"/>
              <c:layout>
                <c:manualLayout>
                  <c:x val="-3.1529756454861745E-2"/>
                  <c:y val="-9.2936264322891843E-2"/>
                </c:manualLayout>
              </c:layout>
              <c:tx>
                <c:rich>
                  <a:bodyPr/>
                  <a:lstStyle/>
                  <a:p>
                    <a:fld id="{A89DF926-533F-4B28-8C41-CD180AAEA60E}" type="VALUE">
                      <a:rPr lang="en-US" smtClean="0"/>
                      <a:pPr/>
                      <a:t>[HODNOTA]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036-4A9E-B19D-023971A84ED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8296A701-9B87-4033-A03B-249AFA38FD05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036-4A9E-B19D-023971A84ED9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7F0CB1D4-34D4-4EE0-BE50-07D352B71590}" type="VALUE">
                      <a:rPr lang="en-US" smtClean="0"/>
                      <a:pPr/>
                      <a:t>[HODNOTA]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036-4A9E-B19D-023971A84ED9}"/>
                </c:ext>
              </c:extLst>
            </c:dLbl>
            <c:dLbl>
              <c:idx val="4"/>
              <c:layout>
                <c:manualLayout>
                  <c:x val="8.5148426214165084E-3"/>
                  <c:y val="1.2782691445772185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fld id="{613708BC-D89B-4231-86F1-01C7329BF98E}" type="VALUE">
                      <a:rPr lang="en-US" smtClean="0"/>
                      <a:pPr>
                        <a:defRPr sz="1600" b="1"/>
                      </a:pPr>
                      <a:t>[HODNOTA]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036-4A9E-B19D-023971A84ED9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'vykonané činn'!$B$48:$F$48</c:f>
              <c:strCache>
                <c:ptCount val="5"/>
                <c:pt idx="0">
                  <c:v>Činnosti vykonávané na základe rozhodnutia o autorizácii podľa zákona o posudzovaní zhody</c:v>
                </c:pt>
                <c:pt idx="1">
                  <c:v>Činnosť vykonávané na základe iných poverení</c:v>
                </c:pt>
                <c:pt idx="2">
                  <c:v>Ďalšie činnosti vykonávané na základe udelenej akreditácie</c:v>
                </c:pt>
                <c:pt idx="3">
                  <c:v>Ostatné činnosti v rámci udelenej živnosti</c:v>
                </c:pt>
                <c:pt idx="4">
                  <c:v>Iné činnosti</c:v>
                </c:pt>
              </c:strCache>
            </c:strRef>
          </c:cat>
          <c:val>
            <c:numRef>
              <c:f>'vykonané činn'!$B$27:$F$27</c:f>
              <c:numCache>
                <c:formatCode>0.00</c:formatCode>
                <c:ptCount val="5"/>
                <c:pt idx="0">
                  <c:v>35.642272727272719</c:v>
                </c:pt>
                <c:pt idx="1">
                  <c:v>20.326818181818183</c:v>
                </c:pt>
                <c:pt idx="2">
                  <c:v>22.894090909090909</c:v>
                </c:pt>
                <c:pt idx="3">
                  <c:v>18.702272727272728</c:v>
                </c:pt>
                <c:pt idx="4">
                  <c:v>2.4345454545454546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036-4A9E-B19D-023971A84E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316102848255083"/>
          <c:y val="2.7905410128818638E-2"/>
          <c:w val="0.37443583440958761"/>
          <c:h val="0.95387440976657589"/>
        </c:manualLayout>
      </c:layout>
      <c:overlay val="0"/>
      <c:txPr>
        <a:bodyPr/>
        <a:lstStyle/>
        <a:p>
          <a:pPr rtl="0">
            <a:defRPr sz="1200" b="1"/>
          </a:pPr>
          <a:endParaRPr lang="sk-SK"/>
        </a:p>
      </c:txPr>
    </c:legend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sk-SK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FBE0-5246-4DFC-8FBE-9A75D431D0A2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30D5C-97C8-42F0-ABA1-76A3173508B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7899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88DA8-42C0-4611-B891-8CD527582B68}" type="datetimeFigureOut">
              <a:rPr lang="sk-SK" smtClean="0"/>
              <a:t>25. 10. 2021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946F-F654-4AE3-AEDD-35CDB628F8F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0772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F946F-F654-4AE3-AEDD-35CDB628F8F7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410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3CE75-1408-441B-8BCC-AB6F543FA2DD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0487F-FE1B-4DDC-B986-A50682717B8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1B4A-FEE5-491E-B1F4-B933FC1763C4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10B1-140A-4B3E-BA2D-B3F4DA75C0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96418-4F33-481A-B6A8-A9CC312FFCAC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F75E-9954-462E-987A-566725B634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63E0-7B19-40D8-B155-777DD0FA3B32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B74FF-3AA2-4447-8E2E-96B68826F2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46D05-5A2A-40BC-8712-A6931B1FFD75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F249-6CEC-497A-BF19-7DF881673E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5AB53-A1DE-4C78-80FA-69B071B76BE6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53E0-E9B2-49A8-832A-734261FF82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A240-DAE0-4610-976A-008999061E78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C571-26AC-48A5-B8FE-4AD8FA329E5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1BE06-5CC0-4D9B-A4F4-493F6906B5EE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4D89-28A3-4677-99C8-FCA28A9FC2B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95083-C56C-45D7-8C2C-9C15532E3BD4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45E4A-FC1E-49AA-AB45-8887E7ADAB2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EBDD-B30B-4256-B0D1-FF727CFC503E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ED57-00A0-40A2-B61C-F4F77D9DA07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C528C-8D6F-48DF-9E2B-F06065B3BA7F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8121-B2C4-445B-99A7-F314E996100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5690CC-78FB-41AF-9271-3AEB3F1E0179}" type="datetimeFigureOut">
              <a:rPr lang="sk-SK"/>
              <a:pPr>
                <a:defRPr/>
              </a:pPr>
              <a:t>25. 10. 2021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0AAB80-3FC8-4250-95C4-678779125B4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106/metodika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lov-lex.sk/pravne-predpisy/SK/ZZ/2018/55/" TargetMode="External"/><Relationship Id="rId3" Type="http://schemas.openxmlformats.org/officeDocument/2006/relationships/hyperlink" Target="https://www.slov-lex.sk/pravne-predpisy/SK/ZZ/1995/145/" TargetMode="External"/><Relationship Id="rId7" Type="http://schemas.openxmlformats.org/officeDocument/2006/relationships/hyperlink" Target="https://www.slov-lex.sk/pravne-predpisy/SK/ZZ/2013/346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ov-lex.sk/pravne-predpisy/SK/ZZ/2014/58/" TargetMode="External"/><Relationship Id="rId5" Type="http://schemas.openxmlformats.org/officeDocument/2006/relationships/hyperlink" Target="https://www.slov-lex.sk/pravne-predpisy/SK/ZZ/2012/78/" TargetMode="External"/><Relationship Id="rId4" Type="http://schemas.openxmlformats.org/officeDocument/2006/relationships/hyperlink" Target="https://www.slov-lex.sk/pravne-predpisy/SK/ZZ/2010/529/" TargetMode="External"/><Relationship Id="rId9" Type="http://schemas.openxmlformats.org/officeDocument/2006/relationships/hyperlink" Target="https://www.slov-lex.sk/pravne-predpisy/SK/ZZ/2018/60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files/docs/koncepcia-statnej-politiky-2021-2024-614c736de91da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?Technicke_predpisy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95/podmienky-pre-udelenie-autorizacie-a-notifikacie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snas.sk/index.php?l=sk&amp;p=6&amp;ps=1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98/sposobilost-autorizovanych-a-notifikovanych-osob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376/e-metrologia-a-skusobnictvo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35/vnutrokomunitarne-pripomienkove-konanie-smernica-eu-2015-1535/" TargetMode="External"/><Relationship Id="rId7" Type="http://schemas.openxmlformats.org/officeDocument/2006/relationships/hyperlink" Target="https://www.unms.sk/stranka/39/informacne-stredisko-wto-pre-dohodu-tbt-a-sp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ms.sk/stranka/37/nariadenie-es-c-2679-98-prekazky-volneho-pohybu-tovaru/" TargetMode="External"/><Relationship Id="rId5" Type="http://schemas.openxmlformats.org/officeDocument/2006/relationships/hyperlink" Target="https://eur-lex.europa.eu/legal-content/SK/TXT/?qid=1567597437319&amp;uri=CELEX:32019R0515" TargetMode="External"/><Relationship Id="rId4" Type="http://schemas.openxmlformats.org/officeDocument/2006/relationships/hyperlink" Target="https://www.unms.sk/stranka/54/kontaktne-miesto-pre-vyrobk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32/vynimky-podla-zakona-c-56-2018-z-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ms.sk/stranka/94/oznacenie-ce-vstupenka-na-vnutorny-trh-eu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ok 3" descr="unms_vzor ppoint1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BlokTextu 4"/>
          <p:cNvSpPr txBox="1">
            <a:spLocks noChangeArrowheads="1"/>
          </p:cNvSpPr>
          <p:nvPr/>
        </p:nvSpPr>
        <p:spPr bwMode="auto">
          <a:xfrm>
            <a:off x="3857625" y="2286000"/>
            <a:ext cx="24939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3200">
                <a:solidFill>
                  <a:srgbClr val="1E4E9D"/>
                </a:solidFill>
                <a:latin typeface="Calibri" pitchFamily="34" charset="0"/>
              </a:rPr>
              <a:t>HLAVNÝ</a:t>
            </a:r>
          </a:p>
          <a:p>
            <a:r>
              <a:rPr lang="sk-SK" sz="3200">
                <a:solidFill>
                  <a:srgbClr val="1E4E9D"/>
                </a:solidFill>
                <a:latin typeface="Calibri" pitchFamily="34" charset="0"/>
              </a:rPr>
              <a:t>NÁZOV </a:t>
            </a:r>
          </a:p>
          <a:p>
            <a:r>
              <a:rPr lang="sk-SK" sz="3200">
                <a:solidFill>
                  <a:srgbClr val="1E4E9D"/>
                </a:solidFill>
                <a:latin typeface="Calibri" pitchFamily="34" charset="0"/>
              </a:rPr>
              <a:t>PREZENTÁCIE </a:t>
            </a:r>
          </a:p>
        </p:txBody>
      </p:sp>
      <p:pic>
        <p:nvPicPr>
          <p:cNvPr id="2052" name="Obrázok 3" descr="OKunms_vzor ppoin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BlokTextu 4"/>
          <p:cNvSpPr txBox="1">
            <a:spLocks noChangeArrowheads="1"/>
          </p:cNvSpPr>
          <p:nvPr/>
        </p:nvSpPr>
        <p:spPr bwMode="auto">
          <a:xfrm>
            <a:off x="3635896" y="2366963"/>
            <a:ext cx="55081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Aktuálne informácie z oblasti skúšobníctva</a:t>
            </a:r>
            <a:endParaRPr lang="sk-S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BlokTextu 4"/>
          <p:cNvSpPr txBox="1">
            <a:spLocks noChangeArrowheads="1"/>
          </p:cNvSpPr>
          <p:nvPr/>
        </p:nvSpPr>
        <p:spPr bwMode="auto">
          <a:xfrm>
            <a:off x="3610884" y="4699816"/>
            <a:ext cx="55081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Ing. Monika Laurovičová</a:t>
            </a:r>
          </a:p>
          <a:p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riaditeľka </a:t>
            </a: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odboru skúšobníctva </a:t>
            </a:r>
            <a:b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sk-SK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európskych záležitostí </a:t>
            </a:r>
            <a:r>
              <a:rPr lang="sk-SK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ÚNMS 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115617" y="516972"/>
            <a:ext cx="79727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000" dirty="0">
                <a:solidFill>
                  <a:schemeClr val="bg1"/>
                </a:solidFill>
              </a:rPr>
              <a:t> </a:t>
            </a:r>
            <a:r>
              <a:rPr lang="sk-SK" sz="2000" b="1" dirty="0">
                <a:solidFill>
                  <a:schemeClr val="bg1"/>
                </a:solidFill>
              </a:rPr>
              <a:t> </a:t>
            </a:r>
            <a:r>
              <a:rPr lang="sk-SK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Prehľad činnosti útvaru skúšobníctva </a:t>
            </a:r>
            <a:r>
              <a:rPr lang="sk-SK" sz="2000" b="1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ÚNMS SR</a:t>
            </a:r>
            <a:endParaRPr lang="sk-SK" sz="2000" dirty="0">
              <a:solidFill>
                <a:schemeClr val="bg1"/>
              </a:solidFill>
            </a:endParaRPr>
          </a:p>
          <a:p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827584" y="1484784"/>
            <a:ext cx="8056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sk-SK" sz="2000" dirty="0">
              <a:effectLst/>
            </a:endParaRPr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/>
          </p:nvPr>
        </p:nvGraphicFramePr>
        <p:xfrm>
          <a:off x="568533" y="1124744"/>
          <a:ext cx="8346867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kument" r:id="rId5" imgW="6278707" imgH="5266907" progId="Word.Document.12">
                  <p:embed/>
                </p:oleObj>
              </mc:Choice>
              <mc:Fallback>
                <p:oleObj name="Dokument" r:id="rId5" imgW="6278707" imgH="5266907" progId="Word.Document.12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533" y="1124744"/>
                        <a:ext cx="8346867" cy="526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401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1"/>
          <p:cNvSpPr txBox="1">
            <a:spLocks noChangeArrowheads="1"/>
          </p:cNvSpPr>
          <p:nvPr/>
        </p:nvSpPr>
        <p:spPr bwMode="auto">
          <a:xfrm>
            <a:off x="1338348" y="523702"/>
            <a:ext cx="79496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Výročná správa o </a:t>
            </a:r>
            <a:r>
              <a:rPr lang="sk-SK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činnosti AO/NO za rok 2021</a:t>
            </a:r>
            <a:endParaRPr lang="sk-SK" altLang="sk-SK" sz="2000" b="1" dirty="0">
              <a:solidFill>
                <a:schemeClr val="bg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11560" y="1464547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1E4E9D"/>
                </a:solidFill>
              </a:rPr>
              <a:t>Podiel vykonávaných činností všetkých AO/NO v roku 2020</a:t>
            </a: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413220857"/>
              </p:ext>
            </p:extLst>
          </p:nvPr>
        </p:nvGraphicFramePr>
        <p:xfrm>
          <a:off x="1691640" y="1969532"/>
          <a:ext cx="6192728" cy="4195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91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9" name="Zástupný objekt pre obsah 8"/>
          <p:cNvGraphicFramePr>
            <a:graphicFrameLocks noGrp="1"/>
          </p:cNvGraphicFramePr>
          <p:nvPr>
            <p:ph idx="1"/>
          </p:nvPr>
        </p:nvGraphicFramePr>
        <p:xfrm>
          <a:off x="2070141" y="1592001"/>
          <a:ext cx="5003718" cy="4542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6549">
                  <a:extLst>
                    <a:ext uri="{9D8B030D-6E8A-4147-A177-3AD203B41FA5}">
                      <a16:colId xmlns:a16="http://schemas.microsoft.com/office/drawing/2014/main" val="3431920734"/>
                    </a:ext>
                  </a:extLst>
                </a:gridCol>
                <a:gridCol w="817169">
                  <a:extLst>
                    <a:ext uri="{9D8B030D-6E8A-4147-A177-3AD203B41FA5}">
                      <a16:colId xmlns:a16="http://schemas.microsoft.com/office/drawing/2014/main" val="3295986082"/>
                    </a:ext>
                  </a:extLst>
                </a:gridCol>
              </a:tblGrid>
              <a:tr h="33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Zákony, NV SR a Nariadenia EÚ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Počet výstupov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val="1192876335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436/2008 Z. z. Stroje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187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85953483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149/2016 Z. z. ATEX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70551570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Z. č. 513/2009 Z. z. Interoperabilita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216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72615297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Z. č. 254/2011 Z. z. Prepravovateľné tlakové zariadenia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39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240524752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131/2016 Z. z. Výbušniny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40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11793202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145/2016 Z. z. Meradlá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132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99680133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393/1999 Z. z. Plynové spotrebiče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213776677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Z. č. 64/2019 Z. z. Zbrane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4148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41182190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70/2015 Z. z. Pyrotechnika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727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2367812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126/2016 Z. z. NAWI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146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87574111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234/2015 Z. z. Jednoduché tlakové nádoby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5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97928830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235/2015 Z. z. Výťahy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2773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034168625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569/2001 Z. z. IVD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12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282369288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582/2008 Z. z. a NV SR č. 166/2020 Z. z. MDD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170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33467154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1/2016 Z. z. Tlakové zariadenia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686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5381224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Z. č. 78/2012 o bezpečnosti hračiek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38277041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Vojenské technické predpisy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436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98576822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236/2015 Z. z. Teplovodné kotle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424094748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193/2016 Z. z. Rádiové zariadenia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308937270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127/2016 Z. z. EMC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1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1775077822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NV SR č. 145/2019 Z. z. Elektrické zariadenia a elektronické zariadenia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70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423008596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nariadenie EPaR (EÚ) 2016/425 o osobných ochranných prostriedkoch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217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192167769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>
                          <a:effectLst/>
                        </a:rPr>
                        <a:t>nariadenie EPaR (EÚ) 2016/424 o lanovkových zariadeniach</a:t>
                      </a:r>
                      <a:endParaRPr lang="sk-SK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000" dirty="0">
                          <a:effectLst/>
                        </a:rPr>
                        <a:t>0</a:t>
                      </a:r>
                      <a:endParaRPr lang="sk-SK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1213879621"/>
                  </a:ext>
                </a:extLst>
              </a:tr>
            </a:tbl>
          </a:graphicData>
        </a:graphic>
      </p:graphicFrame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1"/>
          <p:cNvSpPr txBox="1">
            <a:spLocks noChangeArrowheads="1"/>
          </p:cNvSpPr>
          <p:nvPr/>
        </p:nvSpPr>
        <p:spPr bwMode="auto">
          <a:xfrm>
            <a:off x="1331640" y="521310"/>
            <a:ext cx="79563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Výročná správa o činnosti AO/NO za rok 2021</a:t>
            </a:r>
            <a:endParaRPr lang="sk-SK" altLang="sk-SK" b="1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1268666" y="918386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1E4E9D"/>
                </a:solidFill>
              </a:rPr>
              <a:t>Počet výstupov podľa jednotlivých zákonov a NV SR v roku 2020</a:t>
            </a:r>
          </a:p>
        </p:txBody>
      </p:sp>
      <p:graphicFrame>
        <p:nvGraphicFramePr>
          <p:cNvPr id="10" name="Tabuľka 9"/>
          <p:cNvGraphicFramePr>
            <a:graphicFrameLocks noGrp="1"/>
          </p:cNvGraphicFramePr>
          <p:nvPr>
            <p:extLst/>
          </p:nvPr>
        </p:nvGraphicFramePr>
        <p:xfrm>
          <a:off x="1331640" y="1268762"/>
          <a:ext cx="5446836" cy="5205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0732">
                  <a:extLst>
                    <a:ext uri="{9D8B030D-6E8A-4147-A177-3AD203B41FA5}">
                      <a16:colId xmlns:a16="http://schemas.microsoft.com/office/drawing/2014/main" val="304677176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483697705"/>
                    </a:ext>
                  </a:extLst>
                </a:gridCol>
              </a:tblGrid>
              <a:tr h="334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Zákony, NV SR a Nariadenia EÚ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Počet výstupov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 anchor="ctr"/>
                </a:tc>
                <a:extLst>
                  <a:ext uri="{0D108BD9-81ED-4DB2-BD59-A6C34878D82A}">
                    <a16:rowId xmlns:a16="http://schemas.microsoft.com/office/drawing/2014/main" val="136721281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436/2008 Z. z. Stroje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16856722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149/2016 Z. z. ATEX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728189449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č. 513/2009 Z. z.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Interoperabilita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054495585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č. 254/2011 Z. z.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Prepravovateľné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tlakové zariadenia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33642481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131/2016 Z. z. Výbušniny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47227588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145/2016 Z. z. Meradlá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01027713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393/1999 Z. z. Plynové spotrebiče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93817397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č. 64/2019 Z. z. Zbrane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4148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78766561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70/2015 Z. z. Pyrotechnika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727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229989508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126/2016 Z. z. NAWI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04653529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234/2015 Z. z. Jednoduché tlakové nádoby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92242253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235/2015 Z. z. Výťahy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2773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32169051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569/2001 Z. z. IVD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63084226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582/2008 Z. z. a NV SR č. 166/2020 Z. z. MDD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782636531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1/2016 Z. z. Tlakové zariadenia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686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964180780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Z. č. 78/2012 o bezpečnosti hračiek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129866539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Vojenské technické predpisy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9431" marR="59431" marT="0" marB="0"/>
                </a:tc>
                <a:extLst>
                  <a:ext uri="{0D108BD9-81ED-4DB2-BD59-A6C34878D82A}">
                    <a16:rowId xmlns:a16="http://schemas.microsoft.com/office/drawing/2014/main" val="3770702476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236/2015 Z. z. Teplovodné kotle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3224463958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193/2016 Z. z. Rádiové zariadenia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2710514294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127/2016 Z. z. EMC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1410651917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145/2019 Z. z. Elektrické zariadenia a elektronické zariadenia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144953768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nariadenie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EPaR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(EÚ) 2016/425 o osobných ochranných prostriedkoch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</a:t>
                      </a:r>
                      <a:endParaRPr lang="sk-SK" sz="11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3946313003"/>
                  </a:ext>
                </a:extLst>
              </a:tr>
              <a:tr h="182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nariadenie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EPaR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(EÚ) 2016/424 o lanovkových zariadeniach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520" marR="38520" marT="0" marB="0"/>
                </a:tc>
                <a:extLst>
                  <a:ext uri="{0D108BD9-81ED-4DB2-BD59-A6C34878D82A}">
                    <a16:rowId xmlns:a16="http://schemas.microsoft.com/office/drawing/2014/main" val="2401840195"/>
                  </a:ext>
                </a:extLst>
              </a:tr>
            </a:tbl>
          </a:graphicData>
        </a:graphic>
      </p:graphicFrame>
      <p:sp>
        <p:nvSpPr>
          <p:cNvPr id="11" name="BlokTextu 10"/>
          <p:cNvSpPr txBox="1"/>
          <p:nvPr/>
        </p:nvSpPr>
        <p:spPr>
          <a:xfrm>
            <a:off x="6971184" y="1287718"/>
            <a:ext cx="194421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2060"/>
                </a:solidFill>
              </a:rPr>
              <a:t>Rok 2020:</a:t>
            </a:r>
          </a:p>
          <a:p>
            <a:r>
              <a:rPr lang="sk-SK" dirty="0" smtClean="0">
                <a:solidFill>
                  <a:srgbClr val="002060"/>
                </a:solidFill>
              </a:rPr>
              <a:t>- celkovo vydaných </a:t>
            </a:r>
            <a:r>
              <a:rPr lang="sk-SK" b="1" dirty="0" smtClean="0">
                <a:solidFill>
                  <a:srgbClr val="002060"/>
                </a:solidFill>
              </a:rPr>
              <a:t>10102 výstupných dokumentov </a:t>
            </a:r>
            <a:r>
              <a:rPr lang="sk-SK" dirty="0" smtClean="0">
                <a:solidFill>
                  <a:srgbClr val="002060"/>
                </a:solidFill>
              </a:rPr>
              <a:t>posudzovania zhody 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graphicFrame>
        <p:nvGraphicFramePr>
          <p:cNvPr id="8" name="Zástupný objekt pre obsah 7"/>
          <p:cNvGraphicFramePr>
            <a:graphicFrameLocks noGrp="1"/>
          </p:cNvGraphicFramePr>
          <p:nvPr>
            <p:ph idx="1"/>
          </p:nvPr>
        </p:nvGraphicFramePr>
        <p:xfrm>
          <a:off x="1663065" y="2706465"/>
          <a:ext cx="5817870" cy="23134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1730122065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4138434978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122133007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3933553760"/>
                    </a:ext>
                  </a:extLst>
                </a:gridCol>
                <a:gridCol w="1418590">
                  <a:extLst>
                    <a:ext uri="{9D8B030D-6E8A-4147-A177-3AD203B41FA5}">
                      <a16:colId xmlns:a16="http://schemas.microsoft.com/office/drawing/2014/main" val="3083146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NV SR č. 576/2002 Z. z.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Schvaľovanie pracovných postupov podľa prílohy č.1 bod 3.1.2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Schvaľovanie zamestnancov podľa prílohy č. 1 bod 3.1.2 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Schvaľovanie zamestnancov </a:t>
                      </a:r>
                      <a:endParaRPr lang="sk-SK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podľa prílohy č. 1 bod 3.1.3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Typ výstupu: certifikát (C), schválenie (S), protokol (P),</a:t>
                      </a:r>
                      <a:endParaRPr lang="sk-SK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protokol  (WPQR)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5115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Spolu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171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3594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1041</a:t>
                      </a:r>
                      <a:endParaRPr lang="sk-S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C, S, P, WPQR</a:t>
                      </a:r>
                      <a:endParaRPr lang="sk-S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3358389"/>
                  </a:ext>
                </a:extLst>
              </a:tr>
            </a:tbl>
          </a:graphicData>
        </a:graphic>
      </p:graphicFrame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1"/>
          <p:cNvSpPr txBox="1">
            <a:spLocks noChangeArrowheads="1"/>
          </p:cNvSpPr>
          <p:nvPr/>
        </p:nvSpPr>
        <p:spPr bwMode="auto">
          <a:xfrm>
            <a:off x="1331640" y="521310"/>
            <a:ext cx="7956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Výročná správa o činnosti AO/NO za rok 2021</a:t>
            </a:r>
            <a:endParaRPr lang="sk-SK" altLang="sk-SK" sz="2000" b="1" dirty="0">
              <a:solidFill>
                <a:schemeClr val="bg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133364" y="1002993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sk-SK" b="1" dirty="0">
                <a:solidFill>
                  <a:srgbClr val="002060"/>
                </a:solidFill>
              </a:rPr>
              <a:t>Počet vydaných výstupných dokumentov v roku 2020 podľa NV SR č. 1/2016 Z. z. o sprístupňovaní tlakových zariadení na trhu</a:t>
            </a:r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80501"/>
              </p:ext>
            </p:extLst>
          </p:nvPr>
        </p:nvGraphicFramePr>
        <p:xfrm>
          <a:off x="578612" y="1849024"/>
          <a:ext cx="7881822" cy="338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163">
                  <a:extLst>
                    <a:ext uri="{9D8B030D-6E8A-4147-A177-3AD203B41FA5}">
                      <a16:colId xmlns:a16="http://schemas.microsoft.com/office/drawing/2014/main" val="2652671531"/>
                    </a:ext>
                  </a:extLst>
                </a:gridCol>
                <a:gridCol w="1585483">
                  <a:extLst>
                    <a:ext uri="{9D8B030D-6E8A-4147-A177-3AD203B41FA5}">
                      <a16:colId xmlns:a16="http://schemas.microsoft.com/office/drawing/2014/main" val="344196756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val="2448439816"/>
                    </a:ext>
                  </a:extLst>
                </a:gridCol>
                <a:gridCol w="1458163">
                  <a:extLst>
                    <a:ext uri="{9D8B030D-6E8A-4147-A177-3AD203B41FA5}">
                      <a16:colId xmlns:a16="http://schemas.microsoft.com/office/drawing/2014/main" val="2074927816"/>
                    </a:ext>
                  </a:extLst>
                </a:gridCol>
                <a:gridCol w="1921850">
                  <a:extLst>
                    <a:ext uri="{9D8B030D-6E8A-4147-A177-3AD203B41FA5}">
                      <a16:colId xmlns:a16="http://schemas.microsoft.com/office/drawing/2014/main" val="4153603264"/>
                    </a:ext>
                  </a:extLst>
                </a:gridCol>
              </a:tblGrid>
              <a:tr h="277717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NV SR č. 576/2002 Z. z.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Schvaľovanie pracovných postupov podľa prílohy č.1 bod 3.1.2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Schvaľovanie zamestnancov </a:t>
                      </a: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podľa prílohy č. 1 bod 3.1.2 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Schvaľovanie zamestnancov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podľa prílohy č. 1 bod 3.1.3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 výstupu: certifikát (C), schválenie (S), protokol (P</a:t>
                      </a:r>
                      <a:r>
                        <a:rPr lang="sk-SK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 protokol  </a:t>
                      </a: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(WPQR)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5524260"/>
                  </a:ext>
                </a:extLst>
              </a:tr>
              <a:tr h="60300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Spolu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C, S, P, WPQR</a:t>
                      </a:r>
                      <a:endParaRPr lang="sk-SK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2296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0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26890" y="463202"/>
            <a:ext cx="7470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cap="all" dirty="0">
                <a:solidFill>
                  <a:schemeClr val="bg1"/>
                </a:solidFill>
              </a:rPr>
              <a:t>Činnosť PRACOVNÝCH SKUPÍN Notifikovaných osôb</a:t>
            </a:r>
            <a:endParaRPr lang="sk-SK" sz="2000" dirty="0">
              <a:solidFill>
                <a:schemeClr val="bg1"/>
              </a:solidFill>
            </a:endParaRPr>
          </a:p>
        </p:txBody>
      </p:sp>
      <p:graphicFrame>
        <p:nvGraphicFramePr>
          <p:cNvPr id="8" name="Zástupný objekt pre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257994"/>
              </p:ext>
            </p:extLst>
          </p:nvPr>
        </p:nvGraphicFramePr>
        <p:xfrm>
          <a:off x="640080" y="1399032"/>
          <a:ext cx="7931264" cy="470121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22947">
                  <a:extLst>
                    <a:ext uri="{9D8B030D-6E8A-4147-A177-3AD203B41FA5}">
                      <a16:colId xmlns:a16="http://schemas.microsoft.com/office/drawing/2014/main" val="3162244852"/>
                    </a:ext>
                  </a:extLst>
                </a:gridCol>
                <a:gridCol w="3003599">
                  <a:extLst>
                    <a:ext uri="{9D8B030D-6E8A-4147-A177-3AD203B41FA5}">
                      <a16:colId xmlns:a16="http://schemas.microsoft.com/office/drawing/2014/main" val="521622870"/>
                    </a:ext>
                  </a:extLst>
                </a:gridCol>
                <a:gridCol w="2304718">
                  <a:extLst>
                    <a:ext uri="{9D8B030D-6E8A-4147-A177-3AD203B41FA5}">
                      <a16:colId xmlns:a16="http://schemas.microsoft.com/office/drawing/2014/main" val="3747852066"/>
                    </a:ext>
                  </a:extLst>
                </a:gridCol>
              </a:tblGrid>
              <a:tr h="2911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Pracovná skupina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Členovia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Ostatní členovia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14704"/>
                  </a:ext>
                </a:extLst>
              </a:tr>
              <a:tr h="158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Tlakové zariadenia a jednoduché tlakové nádoby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TSÚ Piešťany,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š.p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TÜV SÜD Slovakia,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s.r.o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Technická inšpekcia,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a.s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Prvá zváračská,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a.s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Výskumný ústav zváračský (VÚZ),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E.I.C.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Engineering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inspection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company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s.r.o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REAKTORTEST,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s.r.o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CERTIFICATION OF WELDIG AND TESTING, </a:t>
                      </a:r>
                      <a:r>
                        <a:rPr lang="sk-SK" sz="11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s.r.o</a:t>
                      </a:r>
                      <a:r>
                        <a:rPr lang="sk-SK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. (C-WT)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MPSVaR SR, SOI, NIP - IP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233404"/>
                  </a:ext>
                </a:extLst>
              </a:tr>
              <a:tr h="527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Meradlá a váhy s neautomatickou činnosťou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SLM, n.o.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SMÚ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Bratislavská metrologická spoločnosť, s.r.o.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SMI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08876"/>
                  </a:ext>
                </a:extLst>
              </a:tr>
              <a:tr h="513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Zdravotnícke pomôcky a  diagnostické zdravotnícke pomôcky in vitro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EVPÚ, a.s.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3EC International, a.s.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MZ SR, ŠUKL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539997"/>
                  </a:ext>
                </a:extLst>
              </a:tr>
              <a:tr h="35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Osobné ochranné prostriedky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VÚTCH - CHEMITEX spol. s r.o.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VIPO a.s.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MPSVaR, MH SR, SOI, NIP - IP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966843"/>
                  </a:ext>
                </a:extLst>
              </a:tr>
              <a:tr h="3515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Lanovky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Technická inšpekcia, a.s.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TÜV SÜD Slovakia, s.r.o.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MDV SR, NIP –IP, DÚ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606021"/>
                  </a:ext>
                </a:extLst>
              </a:tr>
              <a:tr h="5273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Výťahy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Technická inšpekcia, a.s.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TÜV SÜD Slovakia, s.r.o.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 E.I.C. Engineering inspection company, s.r.o.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SR, MPSVaR SR, NIP - IP</a:t>
                      </a:r>
                      <a:endParaRPr lang="sk-SK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102205"/>
                  </a:ext>
                </a:extLst>
              </a:tr>
              <a:tr h="556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Strojové zariadenia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TSÚ Piešťany, š.p.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TÜV SÜD Slovakia, s.r.o.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Technická inšpekcia, a.s.</a:t>
                      </a:r>
                    </a:p>
                  </a:txBody>
                  <a:tcPr marL="65726" marR="65726" marT="912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k-SK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ÚNMS SR</a:t>
                      </a:r>
                      <a:endParaRPr lang="sk-SK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5726" marR="65726" marT="9129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76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2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26890" y="463202"/>
            <a:ext cx="7470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cap="all" dirty="0">
                <a:solidFill>
                  <a:schemeClr val="bg1"/>
                </a:solidFill>
              </a:rPr>
              <a:t>Činnosť PRACOVNÝCH SKUPÍN Notifikovaných osôb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2" name="Zástupný objekt pre obsah 1"/>
          <p:cNvSpPr>
            <a:spLocks noGrp="1"/>
          </p:cNvSpPr>
          <p:nvPr>
            <p:ph idx="1"/>
          </p:nvPr>
        </p:nvSpPr>
        <p:spPr>
          <a:xfrm>
            <a:off x="179512" y="1271846"/>
            <a:ext cx="8884622" cy="4893457"/>
          </a:xfrm>
        </p:spPr>
        <p:txBody>
          <a:bodyPr/>
          <a:lstStyle/>
          <a:p>
            <a:pPr marL="0" indent="0" algn="just">
              <a:buNone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Metodický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postup MP 13: 2021 - Metodický postup, ktorým sa určuje postup spolupráce v rámci pracovných skupín notifikovaných osôb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orgánov dohľadu nad určenými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výrobkami -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UNMS.SK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Druhy PS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PS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NO so štatútom sa zriaďuje v prípade, že v rámci SR v danej oblasti posudzovania zhody pôsobí viac ako jedna NO. Zoznam PS NO so štatútom je uvedený v prílohe č. 1 tohto metodického postupu a vzor štatútu tvorí prílohu č. 2 tohto metodického postupu. Vzor štatútu je možné upraviť podľa potrieb PS.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PS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NO bez štatútu sa zriaďuje v prípade, že v rámci SR je na predmetný právny predpis EÚ notifikovaný iba jeden subjekt. Zoznam PS NO bez štatútu je uvedený </a:t>
            </a: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prílohe č. 1 tohto metodického postupu.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KPS sa zriaďuje pre orgány dohľadu nad určenými výrobkami. </a:t>
            </a:r>
            <a:endParaRPr lang="sk-SK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k-SK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k-SK" sz="1800" dirty="0">
                <a:latin typeface="Arial" panose="020B0604020202020204" pitchFamily="34" charset="0"/>
                <a:cs typeface="Arial" panose="020B0604020202020204" pitchFamily="34" charset="0"/>
              </a:rPr>
              <a:t>. Iné PS – napríklad Stála pracovná skupina pre C.I.P., ktorá sa riadi Interným riadiacim aktom ÚNMS SR č. 17/2020 Rozhodnutie predsedu, ktorým sa vydáva štatút a rokovací poriadok Stálej pracovnej skupiny pre C.I.P. </a:t>
            </a:r>
          </a:p>
        </p:txBody>
      </p:sp>
    </p:spTree>
    <p:extLst>
      <p:ext uri="{BB962C8B-B14F-4D97-AF65-F5344CB8AC3E}">
        <p14:creationId xmlns:p14="http://schemas.microsoft.com/office/powerpoint/2010/main" val="4408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23528" y="1340768"/>
            <a:ext cx="831439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/>
              <a:t>Zákon č. 259/2021 Z. z. </a:t>
            </a:r>
            <a:r>
              <a:rPr lang="sk-SK" sz="2000" dirty="0"/>
              <a:t>z 18. júna 2021</a:t>
            </a:r>
            <a:r>
              <a:rPr lang="sk-SK" sz="2000" dirty="0" smtClean="0"/>
              <a:t>, </a:t>
            </a:r>
            <a:r>
              <a:rPr lang="sk-SK" sz="2000" dirty="0"/>
              <a:t>ktorým sa mení a dopĺňa zákon č. </a:t>
            </a:r>
            <a:r>
              <a:rPr lang="sk-SK" sz="2000" b="1" dirty="0"/>
              <a:t>56/2018</a:t>
            </a:r>
            <a:r>
              <a:rPr lang="sk-SK" sz="2000" dirty="0"/>
              <a:t> Z. z.  </a:t>
            </a:r>
            <a:r>
              <a:rPr lang="sk-SK" sz="2000" dirty="0" smtClean="0"/>
              <a:t>o </a:t>
            </a:r>
            <a:r>
              <a:rPr lang="sk-SK" sz="2000" dirty="0"/>
              <a:t>posudzovaní zhody výrobku, sprístupňovaní určeného výrobku na trhu a o zmene a doplnení niektorých zákonov, </a:t>
            </a:r>
            <a:r>
              <a:rPr lang="sk-SK" sz="2000" b="1" dirty="0" smtClean="0"/>
              <a:t>účinný </a:t>
            </a:r>
            <a:r>
              <a:rPr lang="sk-SK" sz="2000" b="1" dirty="0"/>
              <a:t>od </a:t>
            </a:r>
            <a:r>
              <a:rPr lang="sk-SK" sz="2000" b="1" dirty="0" smtClean="0"/>
              <a:t>16.07.2021:</a:t>
            </a:r>
          </a:p>
          <a:p>
            <a:pPr algn="just"/>
            <a:r>
              <a:rPr lang="sk-SK" sz="2000" dirty="0" smtClean="0"/>
              <a:t>- ktorým </a:t>
            </a:r>
            <a:r>
              <a:rPr lang="sk-SK" sz="2000" dirty="0"/>
              <a:t>sa zabezpečuje </a:t>
            </a:r>
            <a:r>
              <a:rPr lang="sk-SK" sz="2000" dirty="0" smtClean="0"/>
              <a:t>najmä čiastočná </a:t>
            </a:r>
            <a:r>
              <a:rPr lang="sk-SK" sz="2000" dirty="0"/>
              <a:t>implementácia </a:t>
            </a:r>
            <a:r>
              <a:rPr lang="sk-SK" sz="2000" dirty="0" smtClean="0"/>
              <a:t>nariadenia </a:t>
            </a:r>
            <a:r>
              <a:rPr lang="sk-SK" sz="2000" dirty="0"/>
              <a:t>Európskeho parlamentu a Rady (EÚ)</a:t>
            </a:r>
            <a:endParaRPr lang="sk-SK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2019/1020 o </a:t>
            </a:r>
            <a:r>
              <a:rPr lang="sk-SK" sz="2000" dirty="0"/>
              <a:t>dohľade nad trhom a súlade výrobkov </a:t>
            </a:r>
            <a:r>
              <a:rPr lang="sk-SK" sz="20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2018/1724 o </a:t>
            </a:r>
            <a:r>
              <a:rPr lang="sk-SK" sz="2000" dirty="0"/>
              <a:t>zriadení jednotnej digitálnej brány na poskytovanie prístupu k informáciám, postupom a asistenčným službám a službám riešenia </a:t>
            </a:r>
            <a:r>
              <a:rPr lang="sk-SK" sz="2000" dirty="0" smtClean="0"/>
              <a:t>problémov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2019/1009, </a:t>
            </a:r>
            <a:r>
              <a:rPr lang="sk-SK" sz="2000" dirty="0"/>
              <a:t>ktorým sa stanovujú pravidlá sprístupňovania EÚ produktov na hnojenie na trhu, </a:t>
            </a:r>
            <a:endParaRPr lang="sk-SK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delegovaného </a:t>
            </a:r>
            <a:r>
              <a:rPr lang="sk-SK" sz="2000" dirty="0"/>
              <a:t>nariadenia Komisie (EÚ) 2019/945 o bezpilotných leteckých systémoch a o prevádzkovateľoch bezpilotných leteckých systémov z tretích krajín</a:t>
            </a:r>
            <a:r>
              <a:rPr lang="sk-SK" dirty="0" smtClean="0"/>
              <a:t>, </a:t>
            </a:r>
            <a:r>
              <a:rPr lang="sk-SK" sz="2000" dirty="0"/>
              <a:t> </a:t>
            </a:r>
            <a:endParaRPr lang="sk-SK" sz="2000" dirty="0" smtClean="0"/>
          </a:p>
          <a:p>
            <a:pPr algn="just"/>
            <a:r>
              <a:rPr lang="sk-SK" sz="2000" dirty="0" smtClean="0"/>
              <a:t>- naplnenie požiadaviek aplikačnej praxe</a:t>
            </a:r>
            <a:endParaRPr lang="sk-SK" sz="2000" dirty="0"/>
          </a:p>
          <a:p>
            <a:pPr algn="just"/>
            <a:endParaRPr lang="sk-SK" sz="2000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2684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SK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15884" y="1305098"/>
            <a:ext cx="832204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b="1" dirty="0" smtClean="0"/>
              <a:t>Zákon č. 259/2021 Z. z., </a:t>
            </a:r>
            <a:r>
              <a:rPr lang="sk-SK" dirty="0"/>
              <a:t>ktorým sa mení a </a:t>
            </a:r>
            <a:r>
              <a:rPr lang="sk-SK" dirty="0" smtClean="0"/>
              <a:t>dopĺňa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/>
              <a:t>zákon č. </a:t>
            </a:r>
            <a:r>
              <a:rPr lang="sk-SK" b="1" dirty="0"/>
              <a:t>56/2018</a:t>
            </a:r>
            <a:r>
              <a:rPr lang="sk-SK" dirty="0"/>
              <a:t> Z. z.  o posudzovaní zhody výrobku, sprístupňovaní určeného výrobku na trhu a o zmene a doplnení niektorých zákonov, Čl. II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zákon č</a:t>
            </a:r>
            <a:r>
              <a:rPr lang="sk-SK" dirty="0"/>
              <a:t>. </a:t>
            </a:r>
            <a:r>
              <a:rPr lang="sk-SK" b="1" i="1" dirty="0">
                <a:hlinkClick r:id="rId3" tooltip="Odkaz na predpis alebo ustanovenie"/>
              </a:rPr>
              <a:t>145/1995 Z. z.</a:t>
            </a:r>
            <a:r>
              <a:rPr lang="sk-SK" dirty="0"/>
              <a:t> o správnych poplatkoch v </a:t>
            </a:r>
            <a:r>
              <a:rPr lang="sk-SK" dirty="0" smtClean="0"/>
              <a:t>znení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zákon </a:t>
            </a:r>
            <a:r>
              <a:rPr lang="sk-SK" dirty="0"/>
              <a:t>č. </a:t>
            </a:r>
            <a:r>
              <a:rPr lang="sk-SK" b="1" i="1" dirty="0">
                <a:hlinkClick r:id="rId4" tooltip="Odkaz na predpis alebo ustanovenie"/>
              </a:rPr>
              <a:t>529/2010 Z. z.</a:t>
            </a:r>
            <a:r>
              <a:rPr lang="sk-SK" dirty="0"/>
              <a:t> o environmentálnom navrhovaní a používaní výrobkov (zákon o </a:t>
            </a:r>
            <a:r>
              <a:rPr lang="sk-SK" dirty="0" err="1"/>
              <a:t>ekodizajne</a:t>
            </a:r>
            <a:r>
              <a:rPr lang="sk-SK" dirty="0"/>
              <a:t>) </a:t>
            </a:r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zákon </a:t>
            </a:r>
            <a:r>
              <a:rPr lang="sk-SK" dirty="0"/>
              <a:t>č</a:t>
            </a:r>
            <a:r>
              <a:rPr lang="sk-SK" b="1" i="1" dirty="0">
                <a:hlinkClick r:id="rId5" tooltip="Odkaz na predpis alebo ustanovenie"/>
              </a:rPr>
              <a:t>. 78/2012 Z. z.</a:t>
            </a:r>
            <a:r>
              <a:rPr lang="sk-SK" dirty="0"/>
              <a:t> o bezpečnosti </a:t>
            </a:r>
            <a:r>
              <a:rPr lang="sk-SK" dirty="0" smtClean="0"/>
              <a:t>hračiek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/>
              <a:t>z</a:t>
            </a:r>
            <a:r>
              <a:rPr lang="sk-SK" dirty="0" smtClean="0"/>
              <a:t>ákon </a:t>
            </a:r>
            <a:r>
              <a:rPr lang="sk-SK" dirty="0"/>
              <a:t>č. </a:t>
            </a:r>
            <a:r>
              <a:rPr lang="sk-SK" b="1" i="1" dirty="0">
                <a:hlinkClick r:id="rId6" tooltip="Odkaz na predpis alebo ustanovenie"/>
              </a:rPr>
              <a:t>58/2014 Z. z.</a:t>
            </a:r>
            <a:r>
              <a:rPr lang="sk-SK" dirty="0"/>
              <a:t> o výbušninách, výbušných predmetoch a munícii  </a:t>
            </a:r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/>
              <a:t>z</a:t>
            </a:r>
            <a:r>
              <a:rPr lang="sk-SK" dirty="0" smtClean="0"/>
              <a:t>ákon </a:t>
            </a:r>
            <a:r>
              <a:rPr lang="sk-SK" dirty="0"/>
              <a:t>č. </a:t>
            </a:r>
            <a:r>
              <a:rPr lang="sk-SK" b="1" i="1" dirty="0">
                <a:hlinkClick r:id="rId7" tooltip="Odkaz na predpis alebo ustanovenie"/>
              </a:rPr>
              <a:t>346/2013 Z. z.</a:t>
            </a:r>
            <a:r>
              <a:rPr lang="sk-SK" dirty="0"/>
              <a:t> o obmedzení používania určitých nebezpečných látok v elektrických zariadeniach a elektronických zariadeniach </a:t>
            </a:r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zákon </a:t>
            </a:r>
            <a:r>
              <a:rPr lang="sk-SK" dirty="0"/>
              <a:t>č. </a:t>
            </a:r>
            <a:r>
              <a:rPr lang="sk-SK" b="1" i="1" dirty="0">
                <a:hlinkClick r:id="rId8" tooltip="Odkaz na predpis alebo ustanovenie"/>
              </a:rPr>
              <a:t>55/2018 Z. z.</a:t>
            </a:r>
            <a:r>
              <a:rPr lang="sk-SK" dirty="0"/>
              <a:t> o poskytovaní informácií o technickom predpise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o prekážkach voľného pohybu </a:t>
            </a:r>
            <a:r>
              <a:rPr lang="sk-SK" dirty="0" smtClean="0"/>
              <a:t>tovaru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/>
              <a:t>z</a:t>
            </a:r>
            <a:r>
              <a:rPr lang="pl-PL" dirty="0" smtClean="0"/>
              <a:t>ákon </a:t>
            </a:r>
            <a:r>
              <a:rPr lang="pl-PL" dirty="0"/>
              <a:t>č. </a:t>
            </a:r>
            <a:r>
              <a:rPr lang="pl-PL" b="1" i="1" dirty="0">
                <a:hlinkClick r:id="rId9" tooltip="Odkaz na predpis alebo ustanovenie"/>
              </a:rPr>
              <a:t>60/2018 Z. z.</a:t>
            </a:r>
            <a:r>
              <a:rPr lang="pl-PL" dirty="0"/>
              <a:t> o technickej normalizácii </a:t>
            </a:r>
            <a:endParaRPr lang="sk-SK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2684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SK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99753" y="1579418"/>
            <a:ext cx="901842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Plánovaná príprava noviel právnych predpisov v roku 2021: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Novela </a:t>
            </a:r>
            <a:r>
              <a:rPr lang="sk-SK" sz="1600" b="1" dirty="0">
                <a:latin typeface="Arial" panose="020B0604020202020204" pitchFamily="34" charset="0"/>
                <a:cs typeface="Arial" panose="020B0604020202020204" pitchFamily="34" charset="0"/>
              </a:rPr>
              <a:t>zákona č. 64/2019 Z. z. </a:t>
            </a:r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/ začiatok legislatívneho procesu - predbežná informácia PI/2021/204 bola zverejnená 30.8.2021 </a:t>
            </a:r>
          </a:p>
          <a:p>
            <a:pPr algn="just"/>
            <a:r>
              <a:rPr lang="sk-SK" sz="1600" b="1" dirty="0" smtClean="0"/>
              <a:t>	Čl</a:t>
            </a:r>
            <a:r>
              <a:rPr lang="sk-SK" sz="1600" b="1" dirty="0"/>
              <a:t>. </a:t>
            </a:r>
            <a:r>
              <a:rPr lang="sk-SK" sz="1600" b="1" dirty="0" smtClean="0"/>
              <a:t>II - </a:t>
            </a:r>
            <a:r>
              <a:rPr lang="sk-SK" sz="1600" dirty="0" smtClean="0"/>
              <a:t>Zákon </a:t>
            </a:r>
            <a:r>
              <a:rPr lang="sk-SK" sz="1600" dirty="0"/>
              <a:t>č. 190/2003 Z. z. o strelných zbraniach a strelive </a:t>
            </a:r>
            <a:endParaRPr lang="sk-SK" sz="1600" dirty="0" smtClean="0"/>
          </a:p>
          <a:p>
            <a:pPr algn="just"/>
            <a:r>
              <a:rPr lang="sk-SK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k-SK" sz="1600" b="1" dirty="0" smtClean="0"/>
              <a:t>Čl</a:t>
            </a:r>
            <a:r>
              <a:rPr lang="sk-SK" sz="1600" b="1" dirty="0"/>
              <a:t>. </a:t>
            </a:r>
            <a:r>
              <a:rPr lang="sk-SK" sz="1600" b="1" dirty="0" smtClean="0"/>
              <a:t>III - </a:t>
            </a:r>
            <a:r>
              <a:rPr lang="sk-SK" sz="1600" dirty="0" smtClean="0"/>
              <a:t>Zákon </a:t>
            </a:r>
            <a:r>
              <a:rPr lang="sk-SK" sz="1600" dirty="0"/>
              <a:t>č. 274/2009 Z. z. o poľovníctve </a:t>
            </a:r>
            <a:endParaRPr lang="sk-SK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Novela vyhlášky </a:t>
            </a:r>
            <a:r>
              <a:rPr lang="sk-SK" sz="1600" dirty="0" smtClean="0"/>
              <a:t>Úradu </a:t>
            </a:r>
            <a:r>
              <a:rPr lang="sk-SK" sz="1600" dirty="0"/>
              <a:t>pre normalizáciu, metrológiu a skúšobníctvo Slovenskej </a:t>
            </a:r>
            <a:r>
              <a:rPr lang="sk-SK" sz="1600" dirty="0" smtClean="0"/>
              <a:t>republiky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>č</a:t>
            </a:r>
            <a:r>
              <a:rPr lang="sk-SK" sz="1600" dirty="0" smtClean="0"/>
              <a:t>. </a:t>
            </a:r>
            <a:r>
              <a:rPr lang="sk-SK" sz="1600" b="1" dirty="0" smtClean="0"/>
              <a:t>72/2019</a:t>
            </a:r>
            <a:r>
              <a:rPr lang="sk-SK" sz="1600" dirty="0" smtClean="0"/>
              <a:t> Z. z. z </a:t>
            </a:r>
            <a:r>
              <a:rPr lang="sk-SK" sz="1600" dirty="0"/>
              <a:t>22. februára 2019</a:t>
            </a:r>
            <a:r>
              <a:rPr lang="sk-SK" sz="1600" dirty="0" smtClean="0"/>
              <a:t>, ktorou </a:t>
            </a:r>
            <a:r>
              <a:rPr lang="sk-SK" sz="1600" dirty="0"/>
              <a:t>sa ustanovujú podrobnosti o základných požiadavkách, postupoch posudzovania zhody a spôsobe označovania strelnej zbrane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>a </a:t>
            </a:r>
            <a:r>
              <a:rPr lang="sk-SK" sz="1600" dirty="0"/>
              <a:t>streliva na civilné </a:t>
            </a:r>
            <a:r>
              <a:rPr lang="sk-SK" sz="1600" dirty="0" smtClean="0"/>
              <a:t>použitie – ustanovenie značky pre tlmiče</a:t>
            </a:r>
            <a:endParaRPr lang="sk-SK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Návrh </a:t>
            </a:r>
            <a:r>
              <a:rPr lang="sk-SK" sz="1600" dirty="0"/>
              <a:t>nariadenia vlády Slovenskej republiky, ktorým sa mení a dopĺňa nariadenie vlády Slovenskej republiky č. </a:t>
            </a:r>
            <a:r>
              <a:rPr lang="sk-SK" sz="1600" b="1" dirty="0"/>
              <a:t>262/2016</a:t>
            </a:r>
            <a:r>
              <a:rPr lang="sk-SK" sz="1600" dirty="0"/>
              <a:t> Z. z. o vybavení námorných lodí v znení nariadenia vlády Slovenskej republiky č. 327/2019 Z. z. </a:t>
            </a:r>
            <a:r>
              <a:rPr lang="sk-SK" sz="1600" dirty="0" smtClean="0"/>
              <a:t>- transpozícia </a:t>
            </a:r>
            <a:r>
              <a:rPr lang="sk-SK" sz="1600" dirty="0"/>
              <a:t>delegovanej smernice Komisie (EÚ) 2021/1206 z 30. apríla 2021, ktorou sa mení príloha III k smernici Európskeho parlamentu </a:t>
            </a:r>
            <a:r>
              <a:rPr lang="sk-SK" sz="1600" dirty="0" smtClean="0"/>
              <a:t/>
            </a:r>
            <a:br>
              <a:rPr lang="sk-SK" sz="1600" dirty="0" smtClean="0"/>
            </a:br>
            <a:r>
              <a:rPr lang="sk-SK" sz="1600" dirty="0" smtClean="0"/>
              <a:t>a </a:t>
            </a:r>
            <a:r>
              <a:rPr lang="sk-SK" sz="1600" dirty="0"/>
              <a:t>Rady 2014/90/EÚ o vybavení námorných lodí, pokiaľ ide o uplatniteľnú normu pre laboratóriá používané orgánmi posudzovania zhody pre vybavenie námorných lodí (Ú. v. EÚ L 261/45, 22.7.2021</a:t>
            </a:r>
            <a:r>
              <a:rPr lang="sk-SK" sz="1600" dirty="0" smtClean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1600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sk-SK" sz="1600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259632" y="476672"/>
            <a:ext cx="78585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SK LEGISLATÍVA</a:t>
            </a:r>
            <a:endParaRPr lang="sk-SK" alt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5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251520" y="1600200"/>
            <a:ext cx="83143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 smtClean="0"/>
              <a:t>Nové oblasti s činnosťou notifikovaných osôb:</a:t>
            </a:r>
          </a:p>
          <a:p>
            <a:pPr algn="just"/>
            <a:endParaRPr lang="sk-SK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nariadenie </a:t>
            </a:r>
            <a:r>
              <a:rPr lang="sk-SK" dirty="0"/>
              <a:t>Európskeho parlamentu a Rady (EÚ) 2019/1009 z 5. júna 2019, ktorým sa stanovujú pravidlá sprístupňovania </a:t>
            </a:r>
            <a:r>
              <a:rPr lang="sk-SK" b="1" dirty="0"/>
              <a:t>EÚ produktov na hnojenie </a:t>
            </a:r>
            <a:r>
              <a:rPr lang="sk-SK" dirty="0"/>
              <a:t>na trhu, menia nariadenia (ES) č. 1069/2009 a (ES) č. 1107/2009 a ruší nariadenie (ES) č. 2003/2003 - </a:t>
            </a:r>
            <a:r>
              <a:rPr lang="sk-SK" b="1" dirty="0"/>
              <a:t>uplatňovanie</a:t>
            </a:r>
            <a:r>
              <a:rPr lang="sk-SK" b="1" dirty="0" smtClean="0"/>
              <a:t> od </a:t>
            </a:r>
            <a:r>
              <a:rPr lang="sk-SK" b="1" dirty="0"/>
              <a:t>16. júla 2022</a:t>
            </a:r>
            <a:endParaRPr lang="sk-SK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delegované nariadenie </a:t>
            </a:r>
            <a:r>
              <a:rPr lang="sk-SK" dirty="0"/>
              <a:t>Komisie (EÚ) 2019/945 z 12. marca 2019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b="1" dirty="0"/>
              <a:t>bezpilotných leteckých systémoch </a:t>
            </a:r>
            <a:r>
              <a:rPr lang="sk-SK" dirty="0"/>
              <a:t>a o prevádzkovateľoch bezpilotných leteckých systémov z tretích </a:t>
            </a:r>
            <a:r>
              <a:rPr lang="sk-SK" dirty="0" smtClean="0"/>
              <a:t>krajín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dirty="0" smtClean="0"/>
              <a:t>nariadenie </a:t>
            </a:r>
            <a:r>
              <a:rPr lang="sk-SK" dirty="0"/>
              <a:t>Európskeho parlamentu a Rady (EÚ) 2017/745 z 5. apríla 2017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o </a:t>
            </a:r>
            <a:r>
              <a:rPr lang="sk-SK" b="1" dirty="0"/>
              <a:t>zdravotníckych pomôckach</a:t>
            </a:r>
            <a:r>
              <a:rPr lang="sk-SK" dirty="0"/>
              <a:t>, zmene smernice 2001/83/ES, nariadenia (ES) č. 178/2002 a nariadenia (ES) č. 1223/2009 a o zrušení smerníc Rady 90/385/EHS a </a:t>
            </a:r>
            <a:r>
              <a:rPr lang="sk-SK" dirty="0" smtClean="0"/>
              <a:t>93/42/EHS – </a:t>
            </a:r>
            <a:r>
              <a:rPr lang="sk-SK" b="1" dirty="0" smtClean="0"/>
              <a:t>uplatňovanie </a:t>
            </a:r>
            <a:r>
              <a:rPr lang="sk-SK" b="1" dirty="0"/>
              <a:t>od 26. mája 2021 </a:t>
            </a:r>
          </a:p>
          <a:p>
            <a:pPr algn="just"/>
            <a:endParaRPr lang="sk-SK" sz="2000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2684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EÚ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2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5090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sk-SK" sz="2400" b="1" cap="all" dirty="0" smtClean="0">
                <a:solidFill>
                  <a:schemeClr val="bg1"/>
                </a:solidFill>
              </a:rPr>
              <a:t>Koncepcia Štátnej politiky </a:t>
            </a:r>
            <a:endParaRPr lang="sk-SK" sz="2400" b="1" cap="all" dirty="0">
              <a:solidFill>
                <a:schemeClr val="bg1"/>
              </a:solidFill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187622" y="1772816"/>
            <a:ext cx="7120611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dirty="0">
                <a:hlinkClick r:id="rId3"/>
              </a:rPr>
              <a:t>Koncepcia štátnej politiky ÚNMS SR na roky 2021 až </a:t>
            </a:r>
            <a:r>
              <a:rPr lang="pl-PL" sz="2000" dirty="0" smtClean="0">
                <a:hlinkClick r:id="rId3"/>
              </a:rPr>
              <a:t>2024</a:t>
            </a:r>
            <a:r>
              <a:rPr lang="pl-PL" sz="2000" dirty="0"/>
              <a:t> </a:t>
            </a:r>
            <a:r>
              <a:rPr lang="pl-PL" sz="2000" dirty="0" smtClean="0"/>
              <a:t>–</a:t>
            </a:r>
          </a:p>
          <a:p>
            <a:r>
              <a:rPr lang="sk-SK" dirty="0" smtClean="0"/>
              <a:t>bola schválená vládou Slovenskej republiky 9.12.2020.</a:t>
            </a:r>
          </a:p>
          <a:p>
            <a:r>
              <a:rPr lang="en-US" dirty="0"/>
              <a:t> </a:t>
            </a:r>
            <a:endParaRPr lang="sk-SK" dirty="0"/>
          </a:p>
          <a:p>
            <a:pPr>
              <a:spcBef>
                <a:spcPts val="600"/>
              </a:spcBef>
            </a:pPr>
            <a:r>
              <a:rPr lang="pl-PL" sz="2000" b="1" dirty="0" smtClean="0"/>
              <a:t>Odbor skúšobníctva a európskych záležitostí ÚNMS SR </a:t>
            </a:r>
            <a:r>
              <a:rPr lang="pl-PL" sz="2000" dirty="0" smtClean="0"/>
              <a:t>sa podiela na tvorbe štátnej politiky pre oblasti: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Posudzovanie zhody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Akreditácia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l-PL" sz="2000" dirty="0" smtClean="0"/>
              <a:t>Prekážky </a:t>
            </a:r>
            <a:r>
              <a:rPr lang="pl-PL" sz="2000" dirty="0"/>
              <a:t>obchodu - Voľný pohyb tovaru</a:t>
            </a:r>
            <a:endParaRPr lang="sk-SK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sz="2000" b="1" dirty="0"/>
          </a:p>
        </p:txBody>
      </p:sp>
      <p:sp>
        <p:nvSpPr>
          <p:cNvPr id="9" name="Obdĺžnik 8"/>
          <p:cNvSpPr/>
          <p:nvPr/>
        </p:nvSpPr>
        <p:spPr>
          <a:xfrm>
            <a:off x="1187622" y="4449626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7524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23528" y="1556792"/>
            <a:ext cx="831439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Nové </a:t>
            </a:r>
            <a:r>
              <a:rPr lang="sk-SK" sz="2000" dirty="0" smtClean="0"/>
              <a:t>predpisy EÚ:</a:t>
            </a:r>
          </a:p>
          <a:p>
            <a:pPr algn="just"/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návrh </a:t>
            </a:r>
            <a:r>
              <a:rPr lang="sk-SK" dirty="0"/>
              <a:t>nariadenia </a:t>
            </a:r>
            <a:r>
              <a:rPr lang="sk-SK" b="1" dirty="0"/>
              <a:t>o strojníckych výrobkoch</a:t>
            </a:r>
            <a:r>
              <a:rPr lang="sk-SK" dirty="0"/>
              <a:t>, ktorým sa reviduje smernica </a:t>
            </a:r>
            <a:r>
              <a:rPr lang="sk-SK" dirty="0" smtClean="0"/>
              <a:t>2006/42/ES</a:t>
            </a:r>
            <a:r>
              <a:rPr lang="sk-SK" dirty="0"/>
              <a:t> </a:t>
            </a:r>
            <a:r>
              <a:rPr lang="sk-SK" dirty="0" smtClean="0"/>
              <a:t>– hlavný gestor ÚNMS 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návrh nariadenia </a:t>
            </a:r>
            <a:r>
              <a:rPr lang="sk-SK" dirty="0"/>
              <a:t>Európskeho parlamentu a Rady </a:t>
            </a:r>
            <a:r>
              <a:rPr lang="sk-SK" b="1" dirty="0"/>
              <a:t>o batériách a použitých batériách</a:t>
            </a:r>
            <a:r>
              <a:rPr lang="sk-SK" dirty="0"/>
              <a:t>, o zrušení smernice 2006/66/ES a o zmene nariadenia (EÚ) 2019/1020 - hlavný gestor MŽP </a:t>
            </a:r>
            <a:r>
              <a:rPr lang="sk-SK" dirty="0" smtClean="0"/>
              <a:t>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návrh </a:t>
            </a:r>
            <a:r>
              <a:rPr lang="sk-SK" dirty="0"/>
              <a:t>nariadenia </a:t>
            </a:r>
            <a:r>
              <a:rPr lang="sk-SK" b="1" dirty="0"/>
              <a:t>o umelej inteligencii </a:t>
            </a:r>
            <a:r>
              <a:rPr lang="sk-SK" dirty="0"/>
              <a:t>(Akt o umelej inteligencii - AIA) </a:t>
            </a:r>
            <a:r>
              <a:rPr lang="sk-SK" dirty="0" smtClean="0"/>
              <a:t>–</a:t>
            </a:r>
            <a:br>
              <a:rPr lang="sk-SK" dirty="0" smtClean="0"/>
            </a:br>
            <a:r>
              <a:rPr lang="sk-SK" dirty="0" smtClean="0"/>
              <a:t>hlavný </a:t>
            </a:r>
            <a:r>
              <a:rPr lang="sk-SK" dirty="0"/>
              <a:t>gestor </a:t>
            </a:r>
            <a:r>
              <a:rPr lang="sk-SK" dirty="0" smtClean="0"/>
              <a:t>MIRRI SR</a:t>
            </a: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/>
          </a:p>
          <a:p>
            <a:pPr algn="just"/>
            <a:endParaRPr lang="sk-SK" sz="2000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2684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EÚ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23528" y="1340768"/>
            <a:ext cx="83143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k-SK" sz="2000" dirty="0" smtClean="0"/>
          </a:p>
          <a:p>
            <a:pPr algn="ctr"/>
            <a:endParaRPr lang="sk-SK" sz="2000" dirty="0"/>
          </a:p>
          <a:p>
            <a:pPr algn="ctr"/>
            <a:endParaRPr lang="sk-SK" sz="2000" dirty="0" smtClean="0"/>
          </a:p>
          <a:p>
            <a:pPr algn="ctr"/>
            <a:r>
              <a:rPr lang="sk-SK" sz="2000" dirty="0" smtClean="0"/>
              <a:t>Prehľad všetkých</a:t>
            </a:r>
          </a:p>
          <a:p>
            <a:pPr algn="ctr"/>
            <a:endParaRPr lang="sk-SK" sz="2000" dirty="0" smtClean="0"/>
          </a:p>
          <a:p>
            <a:pPr algn="ctr"/>
            <a:r>
              <a:rPr lang="sk-SK" sz="2000" dirty="0" smtClean="0">
                <a:hlinkClick r:id="rId3"/>
              </a:rPr>
              <a:t>technických predpisov z oblasti posudzovania zhody </a:t>
            </a:r>
            <a:endParaRPr lang="sk-SK" dirty="0"/>
          </a:p>
          <a:p>
            <a:pPr algn="just"/>
            <a:endParaRPr lang="sk-SK" sz="2000" dirty="0"/>
          </a:p>
          <a:p>
            <a:pPr algn="just"/>
            <a:endParaRPr lang="sk-SK" dirty="0"/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34540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SK a EÚ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55698" y="1628800"/>
            <a:ext cx="901067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dirty="0"/>
              <a:t>MSA-N/01EA Dokument na akreditáciu na účely notifikácie (EA-2/17 M: 2020</a:t>
            </a:r>
            <a:r>
              <a:rPr lang="sk-SK" dirty="0" smtClean="0"/>
              <a:t>)</a:t>
            </a:r>
          </a:p>
          <a:p>
            <a:pPr algn="just">
              <a:spcAft>
                <a:spcPts val="1200"/>
              </a:spcAft>
            </a:pPr>
            <a:r>
              <a:rPr lang="sk-SK" dirty="0" smtClean="0"/>
              <a:t>Účinnosť </a:t>
            </a:r>
            <a:r>
              <a:rPr lang="sk-SK" dirty="0"/>
              <a:t>od 28.5.2021 </a:t>
            </a:r>
            <a:endParaRPr lang="sk-SK" dirty="0" smtClean="0"/>
          </a:p>
          <a:p>
            <a:pPr algn="just">
              <a:spcAft>
                <a:spcPts val="1200"/>
              </a:spcAft>
            </a:pPr>
            <a:r>
              <a:rPr lang="sk-SK" b="1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sk-SK" b="1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väčšina požiadaviek </a:t>
            </a:r>
            <a:r>
              <a:rPr lang="sk-SK" b="1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ustanovená v </a:t>
            </a:r>
            <a:r>
              <a:rPr lang="sk-SK" b="1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12 zákona č. </a:t>
            </a:r>
            <a:r>
              <a:rPr lang="sk-SK" b="1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56/2018 </a:t>
            </a:r>
            <a:r>
              <a:rPr lang="sk-SK" b="1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 z.</a:t>
            </a:r>
          </a:p>
          <a:p>
            <a:pPr algn="just">
              <a:spcAft>
                <a:spcPts val="1200"/>
              </a:spcAft>
            </a:pPr>
            <a:endParaRPr lang="sk-SK" dirty="0" smtClean="0"/>
          </a:p>
          <a:p>
            <a:r>
              <a:rPr lang="sk-SK" b="1" dirty="0" smtClean="0"/>
              <a:t>4.2 </a:t>
            </a:r>
            <a:r>
              <a:rPr lang="sk-SK" b="1" dirty="0"/>
              <a:t>IMPLEMENTÁCIA </a:t>
            </a:r>
            <a:endParaRPr lang="sk-SK" dirty="0"/>
          </a:p>
          <a:p>
            <a:endParaRPr lang="sk-SK" dirty="0"/>
          </a:p>
          <a:p>
            <a:pPr algn="just"/>
            <a:r>
              <a:rPr lang="sk-SK" dirty="0"/>
              <a:t>NAB musia použiť preferovanú normu ako základ na akreditáciu na účely notifikácie. </a:t>
            </a:r>
            <a:r>
              <a:rPr lang="sk-SK" u="sng" dirty="0"/>
              <a:t>Akákoľvek akreditácia na účely notifikácie, na ktorú sa nepoužila preferovaná norma, sa musí zdôvodniť existenciou zverejnenej požiadavky notifikujúceho a/alebo regulačného orgánu (napr. zákon, nariadenie, vyhláška, zverejnený procedurálny dokument NA), ktorá je záväzná pre CAB, a na základe ktorej sa neakceptuje preferovaná, ale iná norma. </a:t>
            </a:r>
            <a:r>
              <a:rPr lang="sk-SK" dirty="0"/>
              <a:t>Toto odôvodnenie musí NAB zaznamenať a na požiadanie sprístupniť EA a poskytnúť pre vzájomné hodnotenia. </a:t>
            </a:r>
            <a:endParaRPr lang="sk-SK" dirty="0" smtClean="0"/>
          </a:p>
          <a:p>
            <a:endParaRPr lang="sk-SK" b="1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161798" y="548680"/>
            <a:ext cx="7956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sk-SK" sz="2000" b="1" dirty="0">
                <a:solidFill>
                  <a:schemeClr val="bg1"/>
                </a:solidFill>
              </a:rPr>
              <a:t>AKREDITÁCIA PRE ÚČELY AUTORIZÁCIE A NOTIFIKÁCIE</a:t>
            </a:r>
            <a:endParaRPr lang="sk-SK" altLang="sk-SK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sk-SK" altLang="sk-S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55698" y="1628800"/>
            <a:ext cx="90106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dirty="0" smtClean="0"/>
              <a:t>UNMS SR pripravuje novelu:</a:t>
            </a:r>
          </a:p>
          <a:p>
            <a:pPr algn="just">
              <a:spcAft>
                <a:spcPts val="1200"/>
              </a:spcAft>
            </a:pPr>
            <a:r>
              <a:rPr lang="it-IT" u="sng" dirty="0">
                <a:hlinkClick r:id="rId3"/>
              </a:rPr>
              <a:t>Metodický postup  č. MP 05: </a:t>
            </a:r>
            <a:r>
              <a:rPr lang="it-IT" u="sng" dirty="0" smtClean="0">
                <a:hlinkClick r:id="rId3"/>
              </a:rPr>
              <a:t>2020</a:t>
            </a:r>
            <a:endParaRPr lang="sk-SK" u="sng" dirty="0" smtClean="0"/>
          </a:p>
          <a:p>
            <a:pPr algn="just">
              <a:spcAft>
                <a:spcPts val="1200"/>
              </a:spcAft>
            </a:pPr>
            <a:r>
              <a:rPr lang="sk-SK" dirty="0"/>
              <a:t>Metodický postup o zásadách na udelenie autorizácie a </a:t>
            </a:r>
            <a:r>
              <a:rPr lang="sk-SK" dirty="0" smtClean="0"/>
              <a:t>notifikácie</a:t>
            </a: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ustanovenie preferovaných technických noriem pre jednotlivé technické predpisy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oblasti posudzovania zhody a postupu posudzovania zhody (modulu)</a:t>
            </a: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161798" y="548680"/>
            <a:ext cx="79563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defRPr/>
            </a:pPr>
            <a:r>
              <a:rPr lang="sk-SK" sz="2000" b="1" dirty="0">
                <a:solidFill>
                  <a:schemeClr val="bg1"/>
                </a:solidFill>
              </a:rPr>
              <a:t>AKREDITÁCIA PRE ÚČELY AUTORIZÁCIE A NOTIFIKÁCIE</a:t>
            </a:r>
            <a:endParaRPr lang="sk-SK" altLang="sk-SK" sz="2000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sk-SK" altLang="sk-SK" sz="2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klik pre otvorenie súbor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29952"/>
            <a:ext cx="3048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44514" y="1628800"/>
            <a:ext cx="901067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sk-SK" b="1" dirty="0" smtClean="0"/>
          </a:p>
          <a:p>
            <a:pPr algn="ctr">
              <a:spcAft>
                <a:spcPts val="1200"/>
              </a:spcAft>
            </a:pPr>
            <a:endParaRPr lang="sk-SK" b="1" dirty="0"/>
          </a:p>
          <a:p>
            <a:pPr algn="ctr">
              <a:spcAft>
                <a:spcPts val="1200"/>
              </a:spcAft>
            </a:pPr>
            <a:r>
              <a:rPr lang="sk-SK" b="1" dirty="0" smtClean="0">
                <a:hlinkClick r:id="rId3"/>
              </a:rPr>
              <a:t>Spôsobilosť </a:t>
            </a:r>
            <a:r>
              <a:rPr lang="sk-SK" b="1" dirty="0">
                <a:hlinkClick r:id="rId3"/>
              </a:rPr>
              <a:t>autorizovaných a notifikovaných </a:t>
            </a:r>
            <a:r>
              <a:rPr lang="sk-SK" b="1" dirty="0" smtClean="0">
                <a:hlinkClick r:id="rId3"/>
              </a:rPr>
              <a:t>osôb</a:t>
            </a:r>
            <a:endParaRPr lang="sk-SK" b="1" dirty="0" smtClean="0"/>
          </a:p>
          <a:p>
            <a:pPr algn="ctr">
              <a:spcAft>
                <a:spcPts val="1200"/>
              </a:spcAft>
            </a:pPr>
            <a:endParaRPr lang="sk-SK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Prehľad použitých technických noriem </a:t>
            </a:r>
          </a:p>
          <a:p>
            <a:pPr algn="ctr">
              <a:spcAft>
                <a:spcPts val="1200"/>
              </a:spcAft>
            </a:pPr>
            <a:r>
              <a:rPr lang="sk-SK" b="1" dirty="0" smtClean="0">
                <a:latin typeface="Arial" panose="020B0604020202020204" pitchFamily="34" charset="0"/>
                <a:cs typeface="Arial" panose="020B0604020202020204" pitchFamily="34" charset="0"/>
              </a:rPr>
              <a:t>vo vzťahu k vykonávaným činnostiam</a:t>
            </a:r>
            <a:endParaRPr lang="sk-SK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sk-SK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lokTextu 1"/>
          <p:cNvSpPr txBox="1">
            <a:spLocks noChangeArrowheads="1"/>
          </p:cNvSpPr>
          <p:nvPr/>
        </p:nvSpPr>
        <p:spPr bwMode="auto">
          <a:xfrm>
            <a:off x="1238596" y="556953"/>
            <a:ext cx="7929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000" b="1" dirty="0" smtClean="0">
                <a:solidFill>
                  <a:schemeClr val="bg1"/>
                </a:solidFill>
              </a:rPr>
              <a:t>AKREDITÁCIA PRE ÚČELY AUTORIZÁCIE A NOTIFIKÁCIE</a:t>
            </a:r>
            <a:endParaRPr lang="sk-SK" altLang="sk-S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3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44514" y="1628800"/>
            <a:ext cx="901067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endParaRPr lang="sk-SK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sk-SK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UNMS.SK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endParaRPr lang="sk-SK" sz="2000" b="1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200"/>
              </a:spcAft>
            </a:pP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Novinkou je nová rubrika </a:t>
            </a:r>
            <a:r>
              <a:rPr lang="sk-SK" sz="2000" i="1" dirty="0">
                <a:latin typeface="Arial" panose="020B0604020202020204" pitchFamily="34" charset="0"/>
                <a:cs typeface="Arial" panose="020B0604020202020204" pitchFamily="34" charset="0"/>
              </a:rPr>
              <a:t>„Predstavujeme slovenské notifikované </a:t>
            </a:r>
            <a:r>
              <a:rPr lang="sk-SK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osoby“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Ako na prvé,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sme sa zamerali na slovenské notifikované osoby, ktoré vykonávajú svoje činnosti v oblasti osobných ochranných prostriedkov a zdravotníckych pomôcok.</a:t>
            </a:r>
          </a:p>
          <a:p>
            <a:pPr algn="ctr">
              <a:spcAft>
                <a:spcPts val="1200"/>
              </a:spcAft>
            </a:pPr>
            <a:endParaRPr lang="sk-SK" sz="2000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161798" y="548680"/>
            <a:ext cx="79563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000" b="1" dirty="0" smtClean="0">
                <a:solidFill>
                  <a:schemeClr val="bg1"/>
                </a:solidFill>
              </a:rPr>
              <a:t>ČASOPIS METROLÓGIA A SKÚŠOBNÍCTVO</a:t>
            </a:r>
            <a:endParaRPr lang="sk-SK" altLang="sk-SK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22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1187622" y="1772816"/>
            <a:ext cx="712061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l-PL" sz="2400" b="1" dirty="0" smtClean="0"/>
          </a:p>
          <a:p>
            <a:pPr algn="ctr">
              <a:spcBef>
                <a:spcPts val="600"/>
              </a:spcBef>
            </a:pPr>
            <a:endParaRPr lang="pl-PL" sz="2400" b="1" dirty="0"/>
          </a:p>
          <a:p>
            <a:pPr algn="ctr">
              <a:spcBef>
                <a:spcPts val="600"/>
              </a:spcBef>
            </a:pPr>
            <a:r>
              <a:rPr lang="pl-PL" sz="2400" b="1" dirty="0" smtClean="0"/>
              <a:t>Akreditácia</a:t>
            </a:r>
          </a:p>
          <a:p>
            <a:pPr>
              <a:spcBef>
                <a:spcPts val="600"/>
              </a:spcBef>
            </a:pPr>
            <a:r>
              <a:rPr lang="pl-PL" sz="2000" dirty="0"/>
              <a:t> </a:t>
            </a:r>
            <a:endParaRPr lang="sk-SK" sz="2000" b="1" dirty="0"/>
          </a:p>
        </p:txBody>
      </p:sp>
      <p:sp>
        <p:nvSpPr>
          <p:cNvPr id="9" name="Obdĺžnik 8"/>
          <p:cNvSpPr/>
          <p:nvPr/>
        </p:nvSpPr>
        <p:spPr>
          <a:xfrm>
            <a:off x="1187622" y="4449626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2842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91441" y="1562793"/>
            <a:ext cx="9026734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Plánovaná príprava noviel právnych predpisov v roku 2021: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Plánovaná </a:t>
            </a:r>
            <a:r>
              <a:rPr lang="sk-SK" sz="2000" dirty="0">
                <a:latin typeface="Arial" panose="020B0604020202020204" pitchFamily="34" charset="0"/>
                <a:cs typeface="Arial" panose="020B0604020202020204" pitchFamily="34" charset="0"/>
              </a:rPr>
              <a:t>novela zákona č. 505/2009 Z. z. </a:t>
            </a: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sz="2000" dirty="0" smtClean="0"/>
              <a:t>Dňa 19.08.2021 bola publikovaná predbežná informácia PI/2021/191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Zmena – bude sa pripravovať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nový zákon o akreditácii – </a:t>
            </a:r>
            <a:r>
              <a:rPr lang="sk-SK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legislatívny proces presunutý </a:t>
            </a:r>
            <a:r>
              <a:rPr lang="sk-SK" sz="2000" b="1" dirty="0">
                <a:latin typeface="Arial" panose="020B0604020202020204" pitchFamily="34" charset="0"/>
                <a:cs typeface="Arial" panose="020B0604020202020204" pitchFamily="34" charset="0"/>
              </a:rPr>
              <a:t>do budúceho roka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Národný akreditačný orgán – Slovenská národná akreditačná služba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Bude samostatná prezentácia</a:t>
            </a:r>
            <a:endParaRPr lang="sk-S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2000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</a:pPr>
            <a:endParaRPr lang="sk-SK" sz="2000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161798" y="548680"/>
            <a:ext cx="7956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k-SK" sz="2400" b="1" dirty="0" smtClean="0">
                <a:solidFill>
                  <a:schemeClr val="bg1"/>
                </a:solidFill>
              </a:rPr>
              <a:t>Akreditácia</a:t>
            </a:r>
            <a:endParaRPr lang="sk-SK" altLang="sk-SK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1187622" y="1772816"/>
            <a:ext cx="7120611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l-PL" sz="2400" b="1" dirty="0" smtClean="0"/>
          </a:p>
          <a:p>
            <a:pPr algn="ctr">
              <a:spcBef>
                <a:spcPts val="600"/>
              </a:spcBef>
            </a:pPr>
            <a:endParaRPr lang="pl-PL" sz="2400" b="1" dirty="0"/>
          </a:p>
          <a:p>
            <a:pPr algn="ctr">
              <a:spcBef>
                <a:spcPts val="600"/>
              </a:spcBef>
            </a:pPr>
            <a:r>
              <a:rPr lang="pl-PL" sz="2400" b="1" dirty="0" smtClean="0"/>
              <a:t>Prekážky obchodu</a:t>
            </a:r>
            <a:r>
              <a:rPr lang="pl-PL" sz="2400" b="1" dirty="0"/>
              <a:t> </a:t>
            </a:r>
            <a:r>
              <a:rPr lang="pl-PL" sz="2400" b="1" dirty="0" smtClean="0"/>
              <a:t>-</a:t>
            </a:r>
          </a:p>
          <a:p>
            <a:pPr algn="ctr">
              <a:spcBef>
                <a:spcPts val="600"/>
              </a:spcBef>
            </a:pPr>
            <a:r>
              <a:rPr lang="pl-PL" sz="2400" b="1" dirty="0" smtClean="0"/>
              <a:t>Voľný pohyb tovaru</a:t>
            </a:r>
            <a:endParaRPr lang="sk-SK" sz="2400" b="1" dirty="0"/>
          </a:p>
        </p:txBody>
      </p:sp>
      <p:sp>
        <p:nvSpPr>
          <p:cNvPr id="9" name="Obdĺžnik 8"/>
          <p:cNvSpPr/>
          <p:nvPr/>
        </p:nvSpPr>
        <p:spPr>
          <a:xfrm>
            <a:off x="1187622" y="4449626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42086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4"/>
          <p:cNvSpPr txBox="1">
            <a:spLocks noChangeArrowheads="1"/>
          </p:cNvSpPr>
          <p:nvPr/>
        </p:nvSpPr>
        <p:spPr bwMode="auto">
          <a:xfrm>
            <a:off x="1259631" y="476672"/>
            <a:ext cx="8442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k-SK" altLang="sk-SK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Prekážky obchodu – voľný pohyb tovaru</a:t>
            </a:r>
            <a:endParaRPr lang="en-US" altLang="sk-SK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BlokTextu 5"/>
          <p:cNvSpPr txBox="1">
            <a:spLocks noChangeArrowheads="1"/>
          </p:cNvSpPr>
          <p:nvPr/>
        </p:nvSpPr>
        <p:spPr bwMode="auto">
          <a:xfrm>
            <a:off x="251520" y="1412776"/>
            <a:ext cx="8712968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sk-SK" dirty="0" smtClean="0"/>
          </a:p>
          <a:p>
            <a:pPr>
              <a:spcBef>
                <a:spcPts val="600"/>
              </a:spcBef>
            </a:pPr>
            <a:r>
              <a:rPr lang="sk-SK" dirty="0" smtClean="0"/>
              <a:t>Nástrojmi </a:t>
            </a:r>
            <a:r>
              <a:rPr lang="sk-SK" dirty="0"/>
              <a:t>na predchádzanie vzniku a odstraňovanie prekážok obchodu </a:t>
            </a:r>
            <a:r>
              <a:rPr lang="sk-SK" dirty="0" smtClean="0"/>
              <a:t>sú:</a:t>
            </a:r>
          </a:p>
          <a:p>
            <a:pPr>
              <a:spcBef>
                <a:spcPts val="600"/>
              </a:spcBef>
            </a:pPr>
            <a:endParaRPr lang="sk-SK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err="1"/>
              <a:t>vnútrokomunitárne</a:t>
            </a:r>
            <a:r>
              <a:rPr lang="sk-SK" dirty="0"/>
              <a:t> pripomienkové konanie na EÚ úrovni a oznamovanie technických predpisov na medzinárodnej úrovni,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vzájomné </a:t>
            </a:r>
            <a:r>
              <a:rPr lang="sk-SK" dirty="0"/>
              <a:t>uznávanie výrobkov, </a:t>
            </a:r>
            <a:endParaRPr lang="sk-SK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dirty="0" smtClean="0"/>
              <a:t>výmena </a:t>
            </a:r>
            <a:r>
              <a:rPr lang="sk-SK" dirty="0"/>
              <a:t>informácií o fyzických prekážkach a obmedzeniach dopravy, ktoré spôsobujú obmedzenie vo voľnom pohybe tovaru. </a:t>
            </a:r>
            <a:endParaRPr lang="pl-PL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sk-SK" altLang="sk-SK" dirty="0">
              <a:solidFill>
                <a:schemeClr val="accent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6520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1187622" y="1772816"/>
            <a:ext cx="712061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endParaRPr lang="pl-PL" sz="2400" b="1" dirty="0" smtClean="0"/>
          </a:p>
          <a:p>
            <a:pPr algn="ctr">
              <a:spcBef>
                <a:spcPts val="600"/>
              </a:spcBef>
            </a:pPr>
            <a:endParaRPr lang="pl-PL" sz="2400" b="1" dirty="0"/>
          </a:p>
          <a:p>
            <a:pPr algn="ctr">
              <a:spcBef>
                <a:spcPts val="600"/>
              </a:spcBef>
            </a:pPr>
            <a:r>
              <a:rPr lang="pl-PL" sz="2400" b="1" dirty="0" smtClean="0"/>
              <a:t>Posudzovanie zhody</a:t>
            </a:r>
          </a:p>
          <a:p>
            <a:pPr>
              <a:spcBef>
                <a:spcPts val="600"/>
              </a:spcBef>
            </a:pPr>
            <a:r>
              <a:rPr lang="pl-PL" sz="2000" dirty="0"/>
              <a:t> </a:t>
            </a:r>
            <a:endParaRPr lang="sk-SK" sz="2000" b="1" dirty="0"/>
          </a:p>
        </p:txBody>
      </p:sp>
      <p:sp>
        <p:nvSpPr>
          <p:cNvPr id="9" name="Obdĺžnik 8"/>
          <p:cNvSpPr/>
          <p:nvPr/>
        </p:nvSpPr>
        <p:spPr>
          <a:xfrm>
            <a:off x="1187622" y="4449626"/>
            <a:ext cx="69847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9913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4"/>
          <p:cNvSpPr txBox="1">
            <a:spLocks noChangeArrowheads="1"/>
          </p:cNvSpPr>
          <p:nvPr/>
        </p:nvSpPr>
        <p:spPr bwMode="auto">
          <a:xfrm>
            <a:off x="1259631" y="476672"/>
            <a:ext cx="84422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VZÁJOMNÉ UZNÁVANIE VÝROBKOV </a:t>
            </a:r>
          </a:p>
          <a:p>
            <a:endParaRPr lang="sk-S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BlokTextu 5"/>
          <p:cNvSpPr txBox="1">
            <a:spLocks noChangeArrowheads="1"/>
          </p:cNvSpPr>
          <p:nvPr/>
        </p:nvSpPr>
        <p:spPr bwMode="auto">
          <a:xfrm>
            <a:off x="251520" y="1412776"/>
            <a:ext cx="871296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Vzťahuje sa </a:t>
            </a: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výrobky v neharmonizovanej oblasti, resp. na neharmonizované aspekty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výrobkov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Nariadenie </a:t>
            </a: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Európskeho parlamentu a Rady (EÚ) 2019/515 z 19. marca 2019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vzájomnom uznávaní tovaru, ktorý je v súlade s právnymi predpismi uvedený na trh v inom členskom štáte a o zrušení nariadenia (ES) č. 764/2008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55/2018 Z. z. </a:t>
            </a: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poskytovaní informácií o technickom predpise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prekážkach voľného pohybu tovaru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sk-SK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Kontaktné miesto pre </a:t>
            </a:r>
            <a:r>
              <a:rPr lang="sk-SK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výrobky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sk-SK" dirty="0" smtClean="0">
                <a:solidFill>
                  <a:srgbClr val="FF0000"/>
                </a:solidFill>
              </a:rPr>
              <a:t>Nové </a:t>
            </a:r>
            <a:r>
              <a:rPr lang="sk-SK" dirty="0">
                <a:solidFill>
                  <a:srgbClr val="FF0000"/>
                </a:solidFill>
              </a:rPr>
              <a:t>informácie na webe ÚNMS SR</a:t>
            </a:r>
            <a:endParaRPr lang="sk-SK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sk-SK" b="1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Dňa 18.10.2021 sme organizovali na tému „Vzájomné uznávanie“ </a:t>
            </a:r>
            <a:r>
              <a:rPr lang="sk-SK" b="1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</a:t>
            </a:r>
            <a:r>
              <a:rPr lang="sk-SK" b="1" dirty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ktorého sa zúčastnilo 55 účastníkov z 12 organizácií (ministerstvá a orgány trhového dohľadu</a:t>
            </a:r>
            <a:r>
              <a:rPr lang="sk-SK" b="1" dirty="0" smtClean="0">
                <a:solidFill>
                  <a:srgbClr val="1E4E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sk-SK" b="1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endParaRPr lang="sk-SK" dirty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sk-SK" altLang="sk-SK" dirty="0">
              <a:solidFill>
                <a:schemeClr val="accent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7481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2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323528" y="1340768"/>
            <a:ext cx="831439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1600" b="1" dirty="0" smtClean="0">
                <a:solidFill>
                  <a:schemeClr val="tx2"/>
                </a:solidFill>
              </a:rPr>
              <a:t>Zákon č. 55/2018 Z. z. </a:t>
            </a:r>
            <a:r>
              <a:rPr lang="sk-SK" sz="1600" dirty="0" smtClean="0">
                <a:solidFill>
                  <a:schemeClr val="tx2"/>
                </a:solidFill>
              </a:rPr>
              <a:t>zo </a:t>
            </a:r>
            <a:r>
              <a:rPr lang="sk-SK" sz="1600" dirty="0">
                <a:solidFill>
                  <a:schemeClr val="tx2"/>
                </a:solidFill>
              </a:rPr>
              <a:t>6. februára </a:t>
            </a:r>
            <a:r>
              <a:rPr lang="sk-SK" sz="1600" dirty="0" smtClean="0">
                <a:solidFill>
                  <a:schemeClr val="tx2"/>
                </a:solidFill>
              </a:rPr>
              <a:t>2018 </a:t>
            </a:r>
            <a:r>
              <a:rPr lang="sk-SK" sz="1600" b="1" dirty="0" smtClean="0">
                <a:solidFill>
                  <a:schemeClr val="tx2"/>
                </a:solidFill>
              </a:rPr>
              <a:t>o </a:t>
            </a:r>
            <a:r>
              <a:rPr lang="sk-SK" sz="1600" b="1" dirty="0">
                <a:solidFill>
                  <a:schemeClr val="tx2"/>
                </a:solidFill>
              </a:rPr>
              <a:t>poskytovaní informácií o technickom predpise a o prekážkach voľného pohybu tovaru</a:t>
            </a:r>
          </a:p>
          <a:p>
            <a:pPr algn="just"/>
            <a:r>
              <a:rPr lang="sk-SK" sz="1600" dirty="0" smtClean="0">
                <a:solidFill>
                  <a:schemeClr val="tx2"/>
                </a:solidFill>
              </a:rPr>
              <a:t>Novely:</a:t>
            </a:r>
            <a:endParaRPr lang="sk-SK" sz="16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tx2"/>
                </a:solidFill>
              </a:rPr>
              <a:t>Zákon </a:t>
            </a:r>
            <a:r>
              <a:rPr lang="sk-SK" sz="1600" b="1" dirty="0">
                <a:solidFill>
                  <a:schemeClr val="tx2"/>
                </a:solidFill>
              </a:rPr>
              <a:t>č. 260/2020 Z. z. zo 17. septembra 2020, ktorým sa mení a dopĺňa zákon </a:t>
            </a:r>
            <a:r>
              <a:rPr lang="sk-SK" sz="1600" b="1" dirty="0" smtClean="0">
                <a:solidFill>
                  <a:schemeClr val="tx2"/>
                </a:solidFill>
              </a:rPr>
              <a:t/>
            </a:r>
            <a:br>
              <a:rPr lang="sk-SK" sz="1600" b="1" dirty="0" smtClean="0">
                <a:solidFill>
                  <a:schemeClr val="tx2"/>
                </a:solidFill>
              </a:rPr>
            </a:br>
            <a:r>
              <a:rPr lang="sk-SK" sz="1600" b="1" dirty="0" smtClean="0">
                <a:solidFill>
                  <a:schemeClr val="tx2"/>
                </a:solidFill>
              </a:rPr>
              <a:t>č</a:t>
            </a:r>
            <a:r>
              <a:rPr lang="sk-SK" sz="1600" b="1" dirty="0">
                <a:solidFill>
                  <a:schemeClr val="tx2"/>
                </a:solidFill>
              </a:rPr>
              <a:t>. 55/2018 Z. z. o poskytovaní informácií o technickom predpise a o prekážkach voľného pohybu </a:t>
            </a:r>
            <a:r>
              <a:rPr lang="sk-SK" sz="1600" b="1" dirty="0" smtClean="0">
                <a:solidFill>
                  <a:schemeClr val="tx2"/>
                </a:solidFill>
              </a:rPr>
              <a:t>tovaru, účinný od 15.10.2020</a:t>
            </a:r>
          </a:p>
          <a:p>
            <a:pPr algn="just"/>
            <a:r>
              <a:rPr lang="sk-SK" sz="1600" dirty="0" smtClean="0">
                <a:solidFill>
                  <a:schemeClr val="tx2"/>
                </a:solidFill>
              </a:rPr>
              <a:t>	- implementácia nariadenia Európskeho parlamentu a Rady (EÚ) 2019/515 </a:t>
            </a:r>
            <a:r>
              <a:rPr lang="sk-SK" sz="1600" dirty="0" smtClean="0">
                <a:solidFill>
                  <a:schemeClr val="tx2"/>
                </a:solidFill>
              </a:rPr>
              <a:t/>
            </a:r>
            <a:br>
              <a:rPr lang="sk-SK" sz="1600" dirty="0" smtClean="0">
                <a:solidFill>
                  <a:schemeClr val="tx2"/>
                </a:solidFill>
              </a:rPr>
            </a:br>
            <a:r>
              <a:rPr lang="sk-SK" sz="1600" dirty="0" smtClean="0">
                <a:solidFill>
                  <a:schemeClr val="tx2"/>
                </a:solidFill>
              </a:rPr>
              <a:t>z </a:t>
            </a:r>
            <a:r>
              <a:rPr lang="sk-SK" sz="1600" dirty="0" smtClean="0">
                <a:solidFill>
                  <a:schemeClr val="tx2"/>
                </a:solidFill>
              </a:rPr>
              <a:t>	19. marca 2019 o vzájomnom uznávaní tovaru, ktorý je v súlade s právnymi 	predpismi uvedený na trh v inom členskom štáte</a:t>
            </a:r>
            <a:endParaRPr lang="sk-SK" sz="1600" dirty="0">
              <a:solidFill>
                <a:schemeClr val="tx2"/>
              </a:solidFill>
            </a:endParaRPr>
          </a:p>
          <a:p>
            <a:pPr algn="just"/>
            <a:endParaRPr lang="sk-SK" sz="1600" dirty="0">
              <a:solidFill>
                <a:schemeClr val="tx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1600" b="1" dirty="0" smtClean="0">
                <a:solidFill>
                  <a:schemeClr val="tx2"/>
                </a:solidFill>
              </a:rPr>
              <a:t>Zákon č. 259/2021 Z. z., </a:t>
            </a:r>
            <a:r>
              <a:rPr lang="sk-SK" sz="1600" b="1" dirty="0">
                <a:solidFill>
                  <a:schemeClr val="tx2"/>
                </a:solidFill>
              </a:rPr>
              <a:t>ktorým sa mení a dopĺňa zákon č. 56/2018 Z. z.  </a:t>
            </a:r>
            <a:r>
              <a:rPr lang="sk-SK" sz="1600" b="1" dirty="0" smtClean="0">
                <a:solidFill>
                  <a:schemeClr val="tx2"/>
                </a:solidFill>
              </a:rPr>
              <a:t/>
            </a:r>
            <a:br>
              <a:rPr lang="sk-SK" sz="1600" b="1" dirty="0" smtClean="0">
                <a:solidFill>
                  <a:schemeClr val="tx2"/>
                </a:solidFill>
              </a:rPr>
            </a:br>
            <a:r>
              <a:rPr lang="sk-SK" sz="1600" b="1" dirty="0" smtClean="0">
                <a:solidFill>
                  <a:schemeClr val="tx2"/>
                </a:solidFill>
              </a:rPr>
              <a:t>o </a:t>
            </a:r>
            <a:r>
              <a:rPr lang="sk-SK" sz="1600" b="1" dirty="0">
                <a:solidFill>
                  <a:schemeClr val="tx2"/>
                </a:solidFill>
              </a:rPr>
              <a:t>posudzovaní zhody výrobku, sprístupňovaní určeného výrobku na trhu </a:t>
            </a:r>
            <a:r>
              <a:rPr lang="sk-SK" sz="1600" b="1" dirty="0" smtClean="0">
                <a:solidFill>
                  <a:schemeClr val="tx2"/>
                </a:solidFill>
              </a:rPr>
              <a:t/>
            </a:r>
            <a:br>
              <a:rPr lang="sk-SK" sz="1600" b="1" dirty="0" smtClean="0">
                <a:solidFill>
                  <a:schemeClr val="tx2"/>
                </a:solidFill>
              </a:rPr>
            </a:br>
            <a:r>
              <a:rPr lang="sk-SK" sz="1600" b="1" dirty="0" smtClean="0">
                <a:solidFill>
                  <a:schemeClr val="tx2"/>
                </a:solidFill>
              </a:rPr>
              <a:t>a </a:t>
            </a:r>
            <a:r>
              <a:rPr lang="sk-SK" sz="1600" b="1" dirty="0">
                <a:solidFill>
                  <a:schemeClr val="tx2"/>
                </a:solidFill>
              </a:rPr>
              <a:t>o zmene a doplnení niektorých zákonov, </a:t>
            </a:r>
            <a:r>
              <a:rPr lang="sk-SK" sz="1600" b="1" dirty="0" smtClean="0">
                <a:solidFill>
                  <a:schemeClr val="tx2"/>
                </a:solidFill>
              </a:rPr>
              <a:t>účinný </a:t>
            </a:r>
            <a:r>
              <a:rPr lang="sk-SK" sz="1600" b="1" dirty="0">
                <a:solidFill>
                  <a:schemeClr val="tx2"/>
                </a:solidFill>
              </a:rPr>
              <a:t>od </a:t>
            </a:r>
            <a:r>
              <a:rPr lang="sk-SK" sz="1600" b="1" dirty="0" smtClean="0">
                <a:solidFill>
                  <a:schemeClr val="tx2"/>
                </a:solidFill>
              </a:rPr>
              <a:t>16.07.2021:</a:t>
            </a:r>
          </a:p>
          <a:p>
            <a:pPr algn="just"/>
            <a:r>
              <a:rPr lang="sk-SK" sz="1600" dirty="0" smtClean="0">
                <a:solidFill>
                  <a:schemeClr val="tx2"/>
                </a:solidFill>
              </a:rPr>
              <a:t>	- čiastočná </a:t>
            </a:r>
            <a:r>
              <a:rPr lang="sk-SK" sz="1600" dirty="0">
                <a:solidFill>
                  <a:schemeClr val="tx2"/>
                </a:solidFill>
              </a:rPr>
              <a:t>implementácia </a:t>
            </a:r>
            <a:r>
              <a:rPr lang="sk-SK" sz="1600" dirty="0" smtClean="0">
                <a:solidFill>
                  <a:schemeClr val="tx2"/>
                </a:solidFill>
              </a:rPr>
              <a:t>nariadenia </a:t>
            </a:r>
            <a:r>
              <a:rPr lang="sk-SK" sz="1600" dirty="0">
                <a:solidFill>
                  <a:schemeClr val="tx2"/>
                </a:solidFill>
              </a:rPr>
              <a:t>Európskeho parlamentu a Rady (EÚ) 	2019/1020 o dohľade nad trhom a súlade výrobkov, </a:t>
            </a:r>
            <a:r>
              <a:rPr lang="sk-SK" sz="1600" dirty="0" smtClean="0">
                <a:solidFill>
                  <a:schemeClr val="tx2"/>
                </a:solidFill>
              </a:rPr>
              <a:t>2018/1724 </a:t>
            </a:r>
            <a:r>
              <a:rPr lang="sk-SK" sz="1600" dirty="0">
                <a:solidFill>
                  <a:schemeClr val="tx2"/>
                </a:solidFill>
              </a:rPr>
              <a:t>o zriadení 	jednotnej digitálnej brány, </a:t>
            </a:r>
            <a:r>
              <a:rPr lang="sk-SK" sz="1600" dirty="0" smtClean="0">
                <a:solidFill>
                  <a:schemeClr val="tx2"/>
                </a:solidFill>
              </a:rPr>
              <a:t>2019/1009  </a:t>
            </a:r>
            <a:r>
              <a:rPr lang="sk-SK" sz="1600" dirty="0">
                <a:solidFill>
                  <a:schemeClr val="tx2"/>
                </a:solidFill>
              </a:rPr>
              <a:t>o produktoch na hnojenie na trhu, </a:t>
            </a:r>
            <a:r>
              <a:rPr lang="sk-SK" sz="1600" dirty="0" smtClean="0">
                <a:solidFill>
                  <a:schemeClr val="tx2"/>
                </a:solidFill>
              </a:rPr>
              <a:t>	delegovaného </a:t>
            </a:r>
            <a:r>
              <a:rPr lang="sk-SK" sz="1600" dirty="0">
                <a:solidFill>
                  <a:schemeClr val="tx2"/>
                </a:solidFill>
              </a:rPr>
              <a:t>nariadenia Komisie </a:t>
            </a:r>
            <a:r>
              <a:rPr lang="sk-SK" sz="1600" dirty="0" smtClean="0">
                <a:solidFill>
                  <a:schemeClr val="tx2"/>
                </a:solidFill>
              </a:rPr>
              <a:t>(</a:t>
            </a:r>
            <a:r>
              <a:rPr lang="sk-SK" sz="1600" dirty="0">
                <a:solidFill>
                  <a:schemeClr val="tx2"/>
                </a:solidFill>
              </a:rPr>
              <a:t>EÚ) 2019/945 o bezpilotných leteckých </a:t>
            </a:r>
            <a:r>
              <a:rPr lang="sk-SK" sz="1600" dirty="0" smtClean="0">
                <a:solidFill>
                  <a:schemeClr val="tx2"/>
                </a:solidFill>
              </a:rPr>
              <a:t>	systémoch </a:t>
            </a:r>
            <a:r>
              <a:rPr lang="sk-SK" sz="1600" dirty="0">
                <a:solidFill>
                  <a:schemeClr val="tx2"/>
                </a:solidFill>
              </a:rPr>
              <a:t> </a:t>
            </a:r>
          </a:p>
          <a:p>
            <a:pPr algn="just"/>
            <a:endParaRPr lang="sk-SK" dirty="0"/>
          </a:p>
        </p:txBody>
      </p:sp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26845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dirty="0" smtClean="0">
                <a:solidFill>
                  <a:schemeClr val="bg1"/>
                </a:solidFill>
              </a:rPr>
              <a:t>SK LEGISLATÍVA</a:t>
            </a:r>
            <a:endParaRPr lang="sk-SK" sz="21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BlokTextu 4"/>
          <p:cNvSpPr txBox="1">
            <a:spLocks noChangeArrowheads="1"/>
          </p:cNvSpPr>
          <p:nvPr/>
        </p:nvSpPr>
        <p:spPr bwMode="auto">
          <a:xfrm>
            <a:off x="1259631" y="476672"/>
            <a:ext cx="8442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sk-SK" altLang="sk-SK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Informačné stredisko ÚNMS SR</a:t>
            </a:r>
            <a:endParaRPr lang="en-US" altLang="sk-SK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BlokTextu 5"/>
          <p:cNvSpPr txBox="1">
            <a:spLocks noChangeArrowheads="1"/>
          </p:cNvSpPr>
          <p:nvPr/>
        </p:nvSpPr>
        <p:spPr bwMode="auto">
          <a:xfrm>
            <a:off x="107504" y="1353454"/>
            <a:ext cx="892899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k-SK" dirty="0" smtClean="0">
                <a:solidFill>
                  <a:schemeClr val="tx2"/>
                </a:solidFill>
              </a:rPr>
              <a:t>Nástroje </a:t>
            </a:r>
            <a:r>
              <a:rPr lang="sk-SK" dirty="0">
                <a:solidFill>
                  <a:schemeClr val="tx2"/>
                </a:solidFill>
              </a:rPr>
              <a:t>na zabezpečenie výmeny </a:t>
            </a:r>
            <a:r>
              <a:rPr lang="sk-SK" dirty="0" smtClean="0">
                <a:solidFill>
                  <a:schemeClr val="tx2"/>
                </a:solidFill>
              </a:rPr>
              <a:t>informácií a </a:t>
            </a:r>
            <a:r>
              <a:rPr lang="sk-SK" dirty="0">
                <a:solidFill>
                  <a:schemeClr val="tx2"/>
                </a:solidFill>
              </a:rPr>
              <a:t>prevenciu vzniku prekážok </a:t>
            </a:r>
            <a:r>
              <a:rPr lang="sk-SK" dirty="0" smtClean="0">
                <a:solidFill>
                  <a:schemeClr val="tx2"/>
                </a:solidFill>
              </a:rPr>
              <a:t>obchodu:</a:t>
            </a:r>
            <a:endParaRPr lang="sk-SK" dirty="0">
              <a:solidFill>
                <a:schemeClr val="tx2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2"/>
                </a:solidFill>
                <a:hlinkClick r:id="rId3"/>
              </a:rPr>
              <a:t>Centrálna </a:t>
            </a:r>
            <a:r>
              <a:rPr lang="sk-SK" sz="1600" dirty="0">
                <a:solidFill>
                  <a:schemeClr val="tx2"/>
                </a:solidFill>
                <a:hlinkClick r:id="rId3"/>
              </a:rPr>
              <a:t>jednotka pre smernicu (EÚ) 2015/1535</a:t>
            </a:r>
            <a:r>
              <a:rPr lang="sk-SK" sz="1600" dirty="0">
                <a:solidFill>
                  <a:schemeClr val="tx2"/>
                </a:solidFill>
              </a:rPr>
              <a:t> </a:t>
            </a:r>
            <a:r>
              <a:rPr lang="sk-SK" sz="1600" dirty="0" smtClean="0">
                <a:solidFill>
                  <a:schemeClr val="tx2"/>
                </a:solidFill>
              </a:rPr>
              <a:t> - poskytovanie </a:t>
            </a:r>
            <a:r>
              <a:rPr lang="sk-SK" sz="1600" dirty="0">
                <a:solidFill>
                  <a:schemeClr val="tx2"/>
                </a:solidFill>
              </a:rPr>
              <a:t>informácií v oblasti technických predpisov a pravidiel vzťahujúcich sa na služby informačnej spoločnosti (</a:t>
            </a:r>
            <a:r>
              <a:rPr lang="sk-SK" sz="1600" dirty="0" err="1">
                <a:solidFill>
                  <a:schemeClr val="tx2"/>
                </a:solidFill>
                <a:hlinkClick r:id="rId3"/>
              </a:rPr>
              <a:t>vnútrokomunitárne</a:t>
            </a:r>
            <a:r>
              <a:rPr lang="sk-SK" sz="1600" dirty="0">
                <a:solidFill>
                  <a:schemeClr val="tx2"/>
                </a:solidFill>
                <a:hlinkClick r:id="rId3"/>
              </a:rPr>
              <a:t> pripomienkové konanie</a:t>
            </a:r>
            <a:r>
              <a:rPr lang="sk-SK" sz="1600" dirty="0">
                <a:solidFill>
                  <a:schemeClr val="tx2"/>
                </a:solidFill>
              </a:rPr>
              <a:t>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600" dirty="0">
                <a:solidFill>
                  <a:schemeClr val="tx2"/>
                </a:solidFill>
                <a:hlinkClick r:id="rId4"/>
              </a:rPr>
              <a:t>Kontaktné miesto na výrobky </a:t>
            </a:r>
            <a:r>
              <a:rPr lang="sk-SK" sz="1600" dirty="0" smtClean="0">
                <a:solidFill>
                  <a:schemeClr val="tx2"/>
                </a:solidFill>
                <a:hlinkClick r:id="rId4"/>
              </a:rPr>
              <a:t>poskytuje informácie podľa </a:t>
            </a:r>
            <a:endParaRPr lang="sk-SK" sz="1600" dirty="0" smtClean="0">
              <a:solidFill>
                <a:schemeClr val="tx2"/>
              </a:solidFill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Čl</a:t>
            </a:r>
            <a:r>
              <a:rPr lang="sk-SK" sz="1600" dirty="0"/>
              <a:t>. 9 </a:t>
            </a:r>
            <a:r>
              <a:rPr lang="sk-SK" sz="1600" dirty="0" smtClean="0">
                <a:solidFill>
                  <a:schemeClr val="tx2"/>
                </a:solidFill>
                <a:hlinkClick r:id="rId5"/>
              </a:rPr>
              <a:t>nariadenia </a:t>
            </a:r>
            <a:r>
              <a:rPr lang="sk-SK" sz="1600" dirty="0">
                <a:solidFill>
                  <a:schemeClr val="tx2"/>
                </a:solidFill>
                <a:hlinkClick r:id="rId5"/>
              </a:rPr>
              <a:t>(EÚ) č. 2019/515</a:t>
            </a:r>
            <a:r>
              <a:rPr lang="sk-SK" sz="1600" dirty="0">
                <a:solidFill>
                  <a:schemeClr val="tx2"/>
                </a:solidFill>
              </a:rPr>
              <a:t> </a:t>
            </a:r>
            <a:r>
              <a:rPr lang="sk-SK" sz="1600" dirty="0" smtClean="0">
                <a:solidFill>
                  <a:schemeClr val="tx2"/>
                </a:solidFill>
              </a:rPr>
              <a:t>- o vzájomnom uznávaní tovaru, ktorý je v súlade s právnymi predpismi uvedený na trh v inom členskom štáte pre neharmonizované výrobky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sk-SK" sz="1600" dirty="0" smtClean="0"/>
              <a:t>Čl. 8 ods. 2 </a:t>
            </a:r>
            <a:r>
              <a:rPr lang="sk-SK" sz="1600" dirty="0">
                <a:solidFill>
                  <a:schemeClr val="tx2"/>
                </a:solidFill>
                <a:hlinkClick r:id="rId5"/>
              </a:rPr>
              <a:t>nariadenia (EÚ) č. </a:t>
            </a:r>
            <a:r>
              <a:rPr lang="sk-SK" sz="1600" dirty="0" smtClean="0">
                <a:solidFill>
                  <a:schemeClr val="tx2"/>
                </a:solidFill>
                <a:hlinkClick r:id="rId5"/>
              </a:rPr>
              <a:t>2019/1020</a:t>
            </a:r>
            <a:r>
              <a:rPr lang="sk-SK" sz="1600" dirty="0" smtClean="0">
                <a:solidFill>
                  <a:schemeClr val="tx2"/>
                </a:solidFill>
              </a:rPr>
              <a:t> pre harmonizované výrobky – informácie o vnútroštátnej transpozícii a vykonávaní harmonizačných právnych predpisov Únie týkajúcich sa výrobkov uvedených v nariadení,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2"/>
                </a:solidFill>
                <a:hlinkClick r:id="rId6"/>
              </a:rPr>
              <a:t>Kontaktné </a:t>
            </a:r>
            <a:r>
              <a:rPr lang="sk-SK" sz="1600" dirty="0">
                <a:solidFill>
                  <a:schemeClr val="tx2"/>
                </a:solidFill>
                <a:hlinkClick r:id="rId6"/>
              </a:rPr>
              <a:t>miesto pre výmenu informácií podľa nariadenia (ES) č. </a:t>
            </a:r>
            <a:r>
              <a:rPr lang="sk-SK" sz="1600" dirty="0" smtClean="0">
                <a:solidFill>
                  <a:schemeClr val="tx2"/>
                </a:solidFill>
                <a:hlinkClick r:id="rId6"/>
              </a:rPr>
              <a:t>2679/98</a:t>
            </a:r>
            <a:r>
              <a:rPr lang="sk-SK" sz="1600" dirty="0">
                <a:solidFill>
                  <a:schemeClr val="tx2"/>
                </a:solidFill>
              </a:rPr>
              <a:t> </a:t>
            </a:r>
            <a:r>
              <a:rPr lang="sk-SK" sz="1600" dirty="0" smtClean="0">
                <a:solidFill>
                  <a:schemeClr val="tx2"/>
                </a:solidFill>
              </a:rPr>
              <a:t>o </a:t>
            </a:r>
            <a:r>
              <a:rPr lang="sk-SK" sz="1600" dirty="0">
                <a:solidFill>
                  <a:schemeClr val="tx2"/>
                </a:solidFill>
              </a:rPr>
              <a:t>fungovaní vnútorného trhu vo vzťahu k voľnému pohybu tovaru medzi členskými </a:t>
            </a:r>
            <a:r>
              <a:rPr lang="sk-SK" sz="1600" dirty="0" smtClean="0">
                <a:solidFill>
                  <a:schemeClr val="tx2"/>
                </a:solidFill>
              </a:rPr>
              <a:t>štátmi</a:t>
            </a:r>
            <a:r>
              <a:rPr lang="sk-SK" sz="1600" dirty="0">
                <a:solidFill>
                  <a:schemeClr val="tx2"/>
                </a:solidFill>
              </a:rPr>
              <a:t> </a:t>
            </a:r>
            <a:r>
              <a:rPr lang="sk-SK" sz="1600" dirty="0" smtClean="0">
                <a:solidFill>
                  <a:schemeClr val="tx2"/>
                </a:solidFill>
              </a:rPr>
              <a:t>– </a:t>
            </a:r>
            <a:r>
              <a:rPr lang="sk-SK" sz="1600" dirty="0" smtClean="0">
                <a:solidFill>
                  <a:srgbClr val="FF0000"/>
                </a:solidFill>
              </a:rPr>
              <a:t>nové informácie na webe ÚNMS SR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sk-SK" sz="1600" dirty="0" smtClean="0">
                <a:solidFill>
                  <a:schemeClr val="tx2"/>
                </a:solidFill>
                <a:hlinkClick r:id="rId7"/>
              </a:rPr>
              <a:t>Informačné </a:t>
            </a:r>
            <a:r>
              <a:rPr lang="sk-SK" sz="1600" dirty="0">
                <a:solidFill>
                  <a:schemeClr val="tx2"/>
                </a:solidFill>
                <a:hlinkClick r:id="rId7"/>
              </a:rPr>
              <a:t>stredisko </a:t>
            </a:r>
            <a:r>
              <a:rPr lang="sk-SK" sz="1600" dirty="0" smtClean="0">
                <a:solidFill>
                  <a:schemeClr val="tx2"/>
                </a:solidFill>
                <a:hlinkClick r:id="rId7"/>
              </a:rPr>
              <a:t>SR </a:t>
            </a:r>
            <a:r>
              <a:rPr lang="sk-SK" sz="1600" dirty="0">
                <a:solidFill>
                  <a:schemeClr val="tx2"/>
                </a:solidFill>
                <a:hlinkClick r:id="rId7"/>
              </a:rPr>
              <a:t>pre Dohodu o technických prekážkach obchodu</a:t>
            </a:r>
            <a:r>
              <a:rPr lang="sk-SK" sz="1600" dirty="0">
                <a:solidFill>
                  <a:schemeClr val="tx2"/>
                </a:solidFill>
              </a:rPr>
              <a:t> (Dohoda TBT) a Dohodu o sanitárnych a </a:t>
            </a:r>
            <a:r>
              <a:rPr lang="sk-SK" sz="1600" dirty="0" err="1">
                <a:solidFill>
                  <a:schemeClr val="tx2"/>
                </a:solidFill>
              </a:rPr>
              <a:t>fytosanitárnych</a:t>
            </a:r>
            <a:r>
              <a:rPr lang="sk-SK" sz="1600" dirty="0">
                <a:solidFill>
                  <a:schemeClr val="tx2"/>
                </a:solidFill>
              </a:rPr>
              <a:t> opatreniach (Dohoda SPS</a:t>
            </a:r>
            <a:r>
              <a:rPr lang="sk-SK" sz="1600" dirty="0" smtClean="0">
                <a:solidFill>
                  <a:schemeClr val="tx2"/>
                </a:solidFill>
              </a:rPr>
              <a:t>) Svetovej </a:t>
            </a:r>
            <a:r>
              <a:rPr lang="sk-SK" sz="1600" dirty="0">
                <a:solidFill>
                  <a:schemeClr val="tx2"/>
                </a:solidFill>
              </a:rPr>
              <a:t>obchodnej organizácie (WTO</a:t>
            </a:r>
            <a:r>
              <a:rPr lang="sk-SK" sz="1600" dirty="0" smtClean="0">
                <a:solidFill>
                  <a:schemeClr val="tx2"/>
                </a:solidFill>
              </a:rPr>
              <a:t>) - </a:t>
            </a:r>
            <a:r>
              <a:rPr lang="sk-SK" sz="1600" dirty="0" smtClean="0">
                <a:solidFill>
                  <a:srgbClr val="FF0000"/>
                </a:solidFill>
              </a:rPr>
              <a:t>nové </a:t>
            </a:r>
            <a:r>
              <a:rPr lang="sk-SK" sz="1600" dirty="0">
                <a:solidFill>
                  <a:srgbClr val="FF0000"/>
                </a:solidFill>
              </a:rPr>
              <a:t>informácie na webe ÚNMS SR</a:t>
            </a:r>
          </a:p>
          <a:p>
            <a:pPr lvl="1" algn="just"/>
            <a:endParaRPr lang="sk-SK" sz="1600" dirty="0">
              <a:solidFill>
                <a:schemeClr val="tx2"/>
              </a:solidFill>
            </a:endParaRPr>
          </a:p>
          <a:p>
            <a:pPr algn="just">
              <a:defRPr/>
            </a:pPr>
            <a:endParaRPr lang="sk-SK" altLang="sk-SK" sz="1600" dirty="0">
              <a:solidFill>
                <a:srgbClr val="1E4E9D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sk-SK" altLang="sk-SK" sz="1600" dirty="0">
              <a:solidFill>
                <a:schemeClr val="accent1"/>
              </a:solidFill>
              <a:latin typeface="Calibri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579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179512" y="2853509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k-SK" sz="2000" b="1" dirty="0"/>
              <a:t>ĎAKUJEM ZA </a:t>
            </a:r>
            <a:r>
              <a:rPr lang="sk-SK" sz="2000" b="1" dirty="0" smtClean="0"/>
              <a:t>POZORNOSŤ</a:t>
            </a:r>
          </a:p>
          <a:p>
            <a:pPr lvl="0" algn="ctr"/>
            <a:endParaRPr lang="sk-SK" sz="2000" b="1" dirty="0"/>
          </a:p>
          <a:p>
            <a:pPr lvl="0" algn="ctr"/>
            <a:endParaRPr lang="sk-SK" sz="2000" b="1" dirty="0" smtClean="0"/>
          </a:p>
          <a:p>
            <a:pPr lvl="0" algn="ctr"/>
            <a:r>
              <a:rPr lang="sk-SK" sz="2000" b="1" dirty="0" smtClean="0">
                <a:hlinkClick r:id="rId3"/>
              </a:rPr>
              <a:t>www.unms.sk</a:t>
            </a:r>
            <a:r>
              <a:rPr lang="sk-SK" sz="2000" b="1" dirty="0" smtClean="0"/>
              <a:t> </a:t>
            </a:r>
            <a:endParaRPr lang="sk-SK" sz="2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12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357313" y="500063"/>
            <a:ext cx="46412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sk-SK" sz="2400" b="1" cap="all" dirty="0">
                <a:solidFill>
                  <a:schemeClr val="bg1"/>
                </a:solidFill>
              </a:rPr>
              <a:t>AUTORIZÁCIA A NOTIFIKÁCIA</a:t>
            </a:r>
          </a:p>
        </p:txBody>
      </p:sp>
      <p:sp>
        <p:nvSpPr>
          <p:cNvPr id="8" name="Obdĺžnik 7"/>
          <p:cNvSpPr/>
          <p:nvPr/>
        </p:nvSpPr>
        <p:spPr>
          <a:xfrm>
            <a:off x="1187622" y="1772816"/>
            <a:ext cx="712061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Počet autorizovaných osôb - </a:t>
            </a:r>
            <a:r>
              <a:rPr lang="sk-SK" sz="2000" b="1" dirty="0" smtClean="0"/>
              <a:t>22</a:t>
            </a:r>
            <a:endParaRPr lang="sk-SK" sz="2000" b="1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Vydanie nových rozhodnutí o autorizácii podľa zákona o zhode - </a:t>
            </a:r>
            <a:r>
              <a:rPr lang="sk-SK" sz="2000" b="1" dirty="0"/>
              <a:t>25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Počet autorizácií udelených novým subjektom – </a:t>
            </a:r>
            <a:r>
              <a:rPr lang="sk-SK" sz="2000" b="1" dirty="0"/>
              <a:t>1 (</a:t>
            </a:r>
            <a:r>
              <a:rPr lang="sk-SK" sz="2000" b="1" dirty="0" err="1"/>
              <a:t>bqs</a:t>
            </a:r>
            <a:r>
              <a:rPr lang="sk-SK" sz="2000" b="1" dirty="0"/>
              <a:t>. </a:t>
            </a:r>
            <a:r>
              <a:rPr lang="sk-SK" sz="2000" b="1" dirty="0" err="1"/>
              <a:t>s.r.o</a:t>
            </a:r>
            <a:r>
              <a:rPr lang="sk-SK" sz="2000" b="1" dirty="0"/>
              <a:t>.)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Počet zrušených/ukončených autorizácií – </a:t>
            </a:r>
            <a:r>
              <a:rPr lang="sk-SK" sz="2000" b="1" dirty="0"/>
              <a:t>1 (BMS)</a:t>
            </a:r>
          </a:p>
        </p:txBody>
      </p:sp>
      <p:sp>
        <p:nvSpPr>
          <p:cNvPr id="9" name="Obdĺžnik 8"/>
          <p:cNvSpPr/>
          <p:nvPr/>
        </p:nvSpPr>
        <p:spPr>
          <a:xfrm>
            <a:off x="1187622" y="4449626"/>
            <a:ext cx="69847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Počet notifikovaných osôb - </a:t>
            </a:r>
            <a:r>
              <a:rPr lang="sk-SK" sz="2000" b="1" dirty="0" smtClean="0"/>
              <a:t>20</a:t>
            </a:r>
            <a:endParaRPr lang="sk-SK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Pridelené identifikačné číslo - </a:t>
            </a:r>
            <a:r>
              <a:rPr lang="sk-SK" sz="2000" b="1" dirty="0" smtClean="0"/>
              <a:t>18</a:t>
            </a:r>
            <a:endParaRPr lang="sk-SK" sz="2000" b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Označenie RTPO - </a:t>
            </a:r>
            <a:r>
              <a:rPr lang="sk-SK" sz="2000" b="1" dirty="0"/>
              <a:t>2</a:t>
            </a:r>
            <a:r>
              <a:rPr lang="sk-SK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6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57313" y="500063"/>
            <a:ext cx="6181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 cap="all" dirty="0">
                <a:solidFill>
                  <a:schemeClr val="bg1"/>
                </a:solidFill>
              </a:rPr>
              <a:t>vykonávanie kontrolnej činnosti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23528" y="1484784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sk-SK" sz="2000" dirty="0"/>
              <a:t>Vykonávanie kontrolnej činnosti podľa zákona č. 56/2018 Z. z</a:t>
            </a:r>
            <a:r>
              <a:rPr lang="sk-SK" sz="2000" dirty="0" smtClean="0"/>
              <a:t>. </a:t>
            </a:r>
            <a:r>
              <a:rPr lang="sk-SK" sz="2000" cap="all" dirty="0" smtClean="0"/>
              <a:t>- </a:t>
            </a:r>
            <a:r>
              <a:rPr lang="sk-SK" sz="2000" b="1" cap="all" dirty="0" smtClean="0"/>
              <a:t>27</a:t>
            </a:r>
            <a:endParaRPr lang="sk-SK" sz="2000" b="1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kontrola na základe poverenia predsedu ÚNMS SR - </a:t>
            </a:r>
            <a:r>
              <a:rPr lang="sk-SK" sz="2000" b="1" dirty="0"/>
              <a:t>4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kontrola vykonávaná v spolupráci so SNAS - </a:t>
            </a:r>
            <a:r>
              <a:rPr lang="sk-SK" sz="2000" b="1" dirty="0" smtClean="0"/>
              <a:t>23</a:t>
            </a:r>
            <a:endParaRPr lang="sk-SK" sz="2000" b="1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kontrola autorizovaných a notifikovaných osôb priamo u výrobcu - </a:t>
            </a:r>
            <a:r>
              <a:rPr lang="sk-SK" sz="2000" b="1" dirty="0" smtClean="0"/>
              <a:t>1</a:t>
            </a:r>
            <a:endParaRPr lang="sk-SK" sz="2000" b="1" dirty="0"/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kontrola vykonávaná v spolupráci s EK - </a:t>
            </a:r>
            <a:r>
              <a:rPr lang="sk-SK" sz="2000" b="1" dirty="0"/>
              <a:t>2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v Slovenskej republike - </a:t>
            </a:r>
            <a:r>
              <a:rPr lang="sk-SK" sz="2000" b="1" dirty="0"/>
              <a:t>2</a:t>
            </a:r>
          </a:p>
          <a:p>
            <a:pPr marL="1257300" lvl="2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k-SK" sz="2000" dirty="0"/>
              <a:t>v inom členskom štáte – </a:t>
            </a:r>
            <a:r>
              <a:rPr lang="sk-SK" sz="2000" b="1" dirty="0"/>
              <a:t>0</a:t>
            </a:r>
          </a:p>
          <a:p>
            <a:pPr lvl="1"/>
            <a:endParaRPr lang="sk-SK" sz="2000" b="1" dirty="0"/>
          </a:p>
          <a:p>
            <a:pPr lvl="1"/>
            <a:endParaRPr lang="sk-SK" sz="2000" b="1" dirty="0"/>
          </a:p>
          <a:p>
            <a:pPr lvl="0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011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26891" y="500063"/>
            <a:ext cx="6901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cap="all" dirty="0">
                <a:solidFill>
                  <a:schemeClr val="bg1"/>
                </a:solidFill>
              </a:rPr>
              <a:t>VZDELÁVACIE AKTIVITY PRE ODBORNÚ VEREJNOSŤ 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8640" y="1524079"/>
            <a:ext cx="83518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dirty="0" smtClean="0"/>
              <a:t>Covid-19:</a:t>
            </a:r>
          </a:p>
          <a:p>
            <a:endParaRPr lang="sk-SK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/>
              <a:t>Zástupcovia OSEZ v rámci vzdelávacích aktivít pre verejnosť uskutočnili v spolupráci so Slovenským metrologickým ústavom </a:t>
            </a:r>
            <a:r>
              <a:rPr lang="sk-SK" sz="2000" b="1" dirty="0" smtClean="0"/>
              <a:t> </a:t>
            </a:r>
            <a:r>
              <a:rPr lang="sk-SK" sz="2000" b="1" dirty="0"/>
              <a:t>školenia </a:t>
            </a:r>
            <a:r>
              <a:rPr lang="sk-SK" sz="2000" dirty="0"/>
              <a:t>na tému „Ako kúpiť správny respirátor?“. </a:t>
            </a:r>
          </a:p>
          <a:p>
            <a:endParaRPr lang="sk-SK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1.10.2020</a:t>
            </a:r>
            <a:r>
              <a:rPr lang="sk-SK" sz="2000" dirty="0"/>
              <a:t>, ÚNMS SR - </a:t>
            </a:r>
            <a:r>
              <a:rPr lang="sk-SK" sz="2000" b="1" dirty="0"/>
              <a:t>tlačová beseda </a:t>
            </a:r>
            <a:r>
              <a:rPr lang="sk-SK" sz="2000" dirty="0"/>
              <a:t>na tému: „Nie je rúško ako </a:t>
            </a:r>
            <a:r>
              <a:rPr lang="sk-SK" sz="2000" dirty="0" smtClean="0"/>
              <a:t>rúško. </a:t>
            </a:r>
            <a:r>
              <a:rPr lang="sk-SK" sz="2000" dirty="0"/>
              <a:t>Ochrana dýchacích ciest pred </a:t>
            </a:r>
            <a:r>
              <a:rPr lang="sk-SK" sz="2000" dirty="0" err="1"/>
              <a:t>koronavírusom</a:t>
            </a:r>
            <a:r>
              <a:rPr lang="sk-SK" sz="2000" dirty="0"/>
              <a:t>“, na ktorej vystúpila predsedníčka úradu, riaditeľka odboru skúšobníctva a európskych záležitostí ÚNMS SR a riaditeľka spoločnosti VÚTCH-CHEMITEX Žilina</a:t>
            </a:r>
            <a:r>
              <a:rPr lang="sk-SK" sz="20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Množstvo informácií na webovom sídle ÚNMS SR alebo Facebook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000" dirty="0" smtClean="0"/>
              <a:t>Množstvo telefonických a písomných dotazov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246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26891" y="500063"/>
            <a:ext cx="69017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cap="all" dirty="0">
                <a:solidFill>
                  <a:schemeClr val="bg1"/>
                </a:solidFill>
              </a:rPr>
              <a:t>VZDELÁVACIE AKTIVITY PRE ODBORNÚ VEREJNOSŤ 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334968" y="1417638"/>
            <a:ext cx="83518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k-SK" sz="2000" dirty="0"/>
              <a:t>Odovzdávanie </a:t>
            </a:r>
            <a:r>
              <a:rPr lang="sk-SK" sz="2000" b="1" dirty="0"/>
              <a:t>Ceny Johanna Wolfganga von </a:t>
            </a:r>
            <a:r>
              <a:rPr lang="sk-SK" sz="2000" b="1" dirty="0" err="1" smtClean="0"/>
              <a:t>Kempelena</a:t>
            </a:r>
            <a:r>
              <a:rPr lang="sk-SK" sz="2000" b="1" dirty="0" smtClean="0"/>
              <a:t> </a:t>
            </a:r>
            <a:br>
              <a:rPr lang="sk-SK" sz="2000" b="1" dirty="0" smtClean="0"/>
            </a:br>
            <a:r>
              <a:rPr lang="sk-SK" sz="2000" dirty="0" smtClean="0"/>
              <a:t>za </a:t>
            </a:r>
            <a:r>
              <a:rPr lang="sk-SK" sz="2000" dirty="0"/>
              <a:t>skúšobníctvo - ocenených </a:t>
            </a:r>
            <a:r>
              <a:rPr lang="sk-SK" sz="2000" b="1" dirty="0"/>
              <a:t>12 osobností a 1 kolektív</a:t>
            </a:r>
            <a:r>
              <a:rPr lang="sk-SK" sz="2000" dirty="0"/>
              <a:t>.   </a:t>
            </a:r>
            <a:endParaRPr lang="sk-SK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k-SK" sz="2000" dirty="0"/>
          </a:p>
          <a:p>
            <a:endParaRPr lang="sk-SK" sz="2000" dirty="0"/>
          </a:p>
          <a:p>
            <a:endParaRPr lang="sk-SK" dirty="0"/>
          </a:p>
        </p:txBody>
      </p:sp>
      <p:pic>
        <p:nvPicPr>
          <p:cNvPr id="7" name="Obrázok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6735"/>
            <a:ext cx="6120680" cy="47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7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1326891" y="500063"/>
            <a:ext cx="61755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000" b="1" cap="all" dirty="0" smtClean="0">
                <a:solidFill>
                  <a:schemeClr val="bg1"/>
                </a:solidFill>
              </a:rPr>
              <a:t>Výnimky podľa § 4 ods. 5 Zákona č. 56/2018</a:t>
            </a:r>
            <a:endParaRPr lang="sk-SK" sz="2000" dirty="0">
              <a:solidFill>
                <a:schemeClr val="bg1"/>
              </a:solidFill>
            </a:endParaRPr>
          </a:p>
        </p:txBody>
      </p:sp>
      <p:sp>
        <p:nvSpPr>
          <p:cNvPr id="6" name="Obdĺžnik 5"/>
          <p:cNvSpPr/>
          <p:nvPr/>
        </p:nvSpPr>
        <p:spPr>
          <a:xfrm>
            <a:off x="468640" y="1524079"/>
            <a:ext cx="83518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>
                <a:hlinkClick r:id="rId3"/>
              </a:rPr>
              <a:t>Výnimky podľa zákona č. 56/2018 Z. z</a:t>
            </a:r>
            <a:r>
              <a:rPr lang="sk-SK" sz="2000" b="1" dirty="0" smtClean="0">
                <a:hlinkClick r:id="rId3"/>
              </a:rPr>
              <a:t>.</a:t>
            </a:r>
            <a:endParaRPr lang="sk-SK" sz="2000" b="1" dirty="0" smtClean="0"/>
          </a:p>
          <a:p>
            <a:endParaRPr lang="sk-SK" sz="2000" b="1" dirty="0"/>
          </a:p>
          <a:p>
            <a:r>
              <a:rPr lang="sk-SK" sz="2000" dirty="0"/>
              <a:t>Rozhodnutie o uvedení alebo neuvedení určeného výrobku na trh bez posudzovania zhody určeného výrobku podľa § 22 zákona o zhode </a:t>
            </a:r>
            <a:endParaRPr lang="sk-SK" sz="2000" dirty="0" smtClean="0"/>
          </a:p>
          <a:p>
            <a:endParaRPr lang="sk-SK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Respirátory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000" dirty="0"/>
              <a:t>Antigénové testy na </a:t>
            </a:r>
            <a:r>
              <a:rPr lang="sk-SK" sz="2000" dirty="0" err="1"/>
              <a:t>samodiagnostiku</a:t>
            </a:r>
            <a:endParaRPr lang="sk-SK" sz="20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12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unms_vzor ppoint o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77849" y="1495590"/>
            <a:ext cx="90106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 smtClean="0">
                <a:hlinkClick r:id="rId3"/>
              </a:rPr>
              <a:t>Označenie CE </a:t>
            </a:r>
            <a:r>
              <a:rPr lang="sk-SK" b="1" dirty="0" smtClean="0"/>
              <a:t> </a:t>
            </a:r>
          </a:p>
          <a:p>
            <a:pPr algn="ctr"/>
            <a:endParaRPr lang="sk-SK" b="1" dirty="0" smtClean="0"/>
          </a:p>
          <a:p>
            <a:pPr algn="ctr"/>
            <a:r>
              <a:rPr lang="sk-SK" b="1" dirty="0" smtClean="0"/>
              <a:t>nová informácia a informačný leták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b="1" dirty="0" smtClean="0"/>
          </a:p>
          <a:p>
            <a:endParaRPr lang="sk-SK" b="1" dirty="0" smtClean="0">
              <a:solidFill>
                <a:srgbClr val="1E4E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BlokTextu 1"/>
          <p:cNvSpPr txBox="1">
            <a:spLocks noChangeArrowheads="1"/>
          </p:cNvSpPr>
          <p:nvPr/>
        </p:nvSpPr>
        <p:spPr bwMode="auto">
          <a:xfrm>
            <a:off x="1161798" y="548680"/>
            <a:ext cx="79563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sk-SK" sz="2400" b="1" dirty="0">
                <a:solidFill>
                  <a:schemeClr val="bg1"/>
                </a:solidFill>
              </a:rPr>
              <a:t>Označenie </a:t>
            </a:r>
            <a:r>
              <a:rPr lang="sk-SK" sz="2400" b="1" dirty="0" smtClean="0">
                <a:solidFill>
                  <a:schemeClr val="bg1"/>
                </a:solidFill>
              </a:rPr>
              <a:t>CE</a:t>
            </a:r>
            <a:endParaRPr lang="sk-SK" sz="2400" b="1" dirty="0">
              <a:solidFill>
                <a:schemeClr val="bg1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444" y="2379733"/>
            <a:ext cx="9157444" cy="447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3218</Words>
  <Application>Microsoft Office PowerPoint</Application>
  <PresentationFormat>Prezentácia na obrazovke (4:3)</PresentationFormat>
  <Paragraphs>379</Paragraphs>
  <Slides>33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regular</vt:lpstr>
      <vt:lpstr>Times New Roman</vt:lpstr>
      <vt:lpstr>Wingdings</vt:lpstr>
      <vt:lpstr>Motív Office</vt:lpstr>
      <vt:lpstr>Dokument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TO-Lubomir</dc:creator>
  <cp:lastModifiedBy>Laurovičová Monika</cp:lastModifiedBy>
  <cp:revision>104</cp:revision>
  <cp:lastPrinted>2021-06-28T13:04:18Z</cp:lastPrinted>
  <dcterms:created xsi:type="dcterms:W3CDTF">2016-10-03T12:46:39Z</dcterms:created>
  <dcterms:modified xsi:type="dcterms:W3CDTF">2021-10-25T19:38:00Z</dcterms:modified>
</cp:coreProperties>
</file>