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9" r:id="rId12"/>
    <p:sldId id="300" r:id="rId13"/>
    <p:sldId id="301" r:id="rId14"/>
    <p:sldId id="312" r:id="rId15"/>
    <p:sldId id="302" r:id="rId16"/>
    <p:sldId id="310" r:id="rId17"/>
    <p:sldId id="311" r:id="rId18"/>
    <p:sldId id="303" r:id="rId19"/>
    <p:sldId id="313" r:id="rId20"/>
    <p:sldId id="314" r:id="rId21"/>
    <p:sldId id="317" r:id="rId22"/>
  </p:sldIdLst>
  <p:sldSz cx="9144000" cy="5143500" type="screen16x9"/>
  <p:notesSz cx="6888163" cy="100187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763" autoAdjust="0"/>
    <p:restoredTop sz="89385" autoAdjust="0"/>
  </p:normalViewPr>
  <p:slideViewPr>
    <p:cSldViewPr>
      <p:cViewPr>
        <p:scale>
          <a:sx n="130" d="100"/>
          <a:sy n="130" d="100"/>
        </p:scale>
        <p:origin x="-35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D8B9668-3C2E-419F-AFC4-EE45C53030A8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920C3CB-476F-45F0-B7EE-5800975EF2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44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0C3CB-476F-45F0-B7EE-5800975EF23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7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05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29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68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13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86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11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0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3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12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02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5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1692-6418-4D51-8E23-549DD2F85241}" type="datetimeFigureOut">
              <a:rPr lang="sk-SK" smtClean="0"/>
              <a:t>24.10.2021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D2D1-92F4-4651-9E5D-9FBAC939BF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26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01240" y="50906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i="1" dirty="0" smtClean="0">
                <a:solidFill>
                  <a:srgbClr val="92D050"/>
                </a:solidFill>
              </a:rPr>
              <a:t>Národná </a:t>
            </a:r>
            <a:r>
              <a:rPr lang="sk-SK" sz="3600" b="1" i="1" dirty="0">
                <a:solidFill>
                  <a:srgbClr val="92D050"/>
                </a:solidFill>
              </a:rPr>
              <a:t>vodíková stratégia – predpoklad pre konkurencieschopnosť Slovenskej </a:t>
            </a:r>
            <a:r>
              <a:rPr lang="sk-SK" sz="3600" b="1" i="1" dirty="0" smtClean="0">
                <a:solidFill>
                  <a:srgbClr val="92D050"/>
                </a:solidFill>
              </a:rPr>
              <a:t>republiky</a:t>
            </a:r>
            <a:endParaRPr lang="sk-SK" sz="3600" b="1" dirty="0" smtClean="0">
              <a:solidFill>
                <a:srgbClr val="92D050"/>
              </a:solidFill>
            </a:endParaRPr>
          </a:p>
          <a:p>
            <a:endParaRPr lang="sk-SK" dirty="0" smtClean="0"/>
          </a:p>
          <a:p>
            <a:pPr algn="ctr"/>
            <a:endParaRPr lang="sk-SK" b="1" i="1" dirty="0" smtClean="0">
              <a:solidFill>
                <a:srgbClr val="92D050"/>
              </a:solidFill>
            </a:endParaRPr>
          </a:p>
          <a:p>
            <a:pPr algn="ctr"/>
            <a:endParaRPr lang="sk-SK" b="1" i="1" dirty="0">
              <a:solidFill>
                <a:srgbClr val="92D050"/>
              </a:solidFill>
            </a:endParaRPr>
          </a:p>
          <a:p>
            <a:pPr algn="ctr"/>
            <a:r>
              <a:rPr lang="sk-SK" b="1" i="1" dirty="0" smtClean="0">
                <a:solidFill>
                  <a:srgbClr val="92D050"/>
                </a:solidFill>
              </a:rPr>
              <a:t>prof</a:t>
            </a:r>
            <a:r>
              <a:rPr lang="sk-SK" b="1" i="1" dirty="0">
                <a:solidFill>
                  <a:srgbClr val="92D050"/>
                </a:solidFill>
              </a:rPr>
              <a:t>. Ing. Juraj </a:t>
            </a:r>
            <a:r>
              <a:rPr lang="sk-SK" b="1" i="1" dirty="0" err="1" smtClean="0">
                <a:solidFill>
                  <a:srgbClr val="92D050"/>
                </a:solidFill>
              </a:rPr>
              <a:t>Sinay,DrSc</a:t>
            </a:r>
            <a:r>
              <a:rPr lang="sk-SK" b="1" i="1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endParaRPr lang="sk-SK" b="1" i="1" dirty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Koordinátor vodíkových technológii v Slovenskej republike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Profesor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sk-SK" b="1" dirty="0" smtClean="0">
                <a:solidFill>
                  <a:srgbClr val="92D050"/>
                </a:solidFill>
              </a:rPr>
              <a:t>na Strojníckej fakulte Technickej univerzity v Košiciach</a:t>
            </a:r>
            <a:endParaRPr lang="en-GB" b="1" dirty="0" smtClean="0">
              <a:solidFill>
                <a:srgbClr val="92D050"/>
              </a:solidFill>
            </a:endParaRPr>
          </a:p>
        </p:txBody>
      </p:sp>
      <p:pic>
        <p:nvPicPr>
          <p:cNvPr id="5" name="Obrázok 4" descr="Obrázok, na ktorom je text, znak, vektorová grafika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86" y="1707654"/>
            <a:ext cx="119514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19921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92D050"/>
                </a:solidFill>
              </a:rPr>
              <a:t>Najčastejším spôsobom využitia vodíka v hnacích sústavách mobilných prostriedkoch je aplikácia palivových článkov, ktoré vytvárajú nové príležitosti na trhoch</a:t>
            </a:r>
            <a:r>
              <a:rPr lang="sk-SK" sz="2000" b="1" dirty="0" smtClean="0">
                <a:solidFill>
                  <a:srgbClr val="92D050"/>
                </a:solidFill>
              </a:rPr>
              <a:t>. </a:t>
            </a:r>
          </a:p>
          <a:p>
            <a:r>
              <a:rPr lang="sk-SK" sz="2000" b="1" dirty="0" smtClean="0">
                <a:solidFill>
                  <a:srgbClr val="92D050"/>
                </a:solidFill>
              </a:rPr>
              <a:t>V súčasnej dobe sa vyvíjajú aj možnosti využiť vodík aj pri priamom spaľovaní v motore.</a:t>
            </a:r>
            <a:endParaRPr lang="sk-SK" sz="2000" b="1" dirty="0">
              <a:solidFill>
                <a:srgbClr val="92D050"/>
              </a:solidFill>
            </a:endParaRPr>
          </a:p>
          <a:p>
            <a:r>
              <a:rPr lang="sk-SK" sz="2000" dirty="0">
                <a:solidFill>
                  <a:srgbClr val="92D050"/>
                </a:solidFill>
              </a:rPr>
              <a:t> </a:t>
            </a:r>
          </a:p>
          <a:p>
            <a:r>
              <a:rPr lang="sk-SK" sz="2000" dirty="0">
                <a:solidFill>
                  <a:srgbClr val="92D050"/>
                </a:solidFill>
              </a:rPr>
              <a:t> </a:t>
            </a:r>
          </a:p>
          <a:p>
            <a:r>
              <a:rPr lang="sk-SK" dirty="0"/>
              <a:t> </a:t>
            </a:r>
          </a:p>
        </p:txBody>
      </p:sp>
      <p:pic>
        <p:nvPicPr>
          <p:cNvPr id="4" name="Obrázok 3" descr="C:\Users\Juraj\Desktop\Vodik techn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0610"/>
            <a:ext cx="5760720" cy="352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1520" y="457200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92D050"/>
                </a:solidFill>
              </a:rPr>
              <a:t>Časť C - Transformácia slovenského </a:t>
            </a:r>
            <a:r>
              <a:rPr lang="sk-SK" sz="2800" b="1" dirty="0" smtClean="0">
                <a:solidFill>
                  <a:srgbClr val="92D050"/>
                </a:solidFill>
              </a:rPr>
              <a:t>priemyslu</a:t>
            </a:r>
          </a:p>
          <a:p>
            <a:endParaRPr lang="sk-SK" sz="2800" b="1" dirty="0">
              <a:solidFill>
                <a:srgbClr val="92D050"/>
              </a:solidFill>
            </a:endParaRPr>
          </a:p>
          <a:p>
            <a:r>
              <a:rPr lang="sk-SK" sz="2800" b="1" dirty="0">
                <a:solidFill>
                  <a:srgbClr val="92D050"/>
                </a:solidFill>
              </a:rPr>
              <a:t>Časť D – Vládne </a:t>
            </a:r>
            <a:r>
              <a:rPr lang="sk-SK" sz="2800" b="1" dirty="0" smtClean="0">
                <a:solidFill>
                  <a:srgbClr val="92D050"/>
                </a:solidFill>
              </a:rPr>
              <a:t>opatrenia</a:t>
            </a:r>
          </a:p>
          <a:p>
            <a:endParaRPr lang="sk-SK" sz="2800" b="1" dirty="0">
              <a:solidFill>
                <a:srgbClr val="92D050"/>
              </a:solidFill>
            </a:endParaRPr>
          </a:p>
          <a:p>
            <a:r>
              <a:rPr lang="sk-SK" sz="2800" b="1" dirty="0">
                <a:solidFill>
                  <a:srgbClr val="92D050"/>
                </a:solidFill>
              </a:rPr>
              <a:t>Časť E – Úlohy výskum a </a:t>
            </a:r>
            <a:r>
              <a:rPr lang="sk-SK" sz="2800" b="1" dirty="0" smtClean="0">
                <a:solidFill>
                  <a:srgbClr val="92D050"/>
                </a:solidFill>
              </a:rPr>
              <a:t>vývoja</a:t>
            </a:r>
          </a:p>
          <a:p>
            <a:endParaRPr lang="sk-SK" sz="2800" b="1" dirty="0">
              <a:solidFill>
                <a:srgbClr val="92D050"/>
              </a:solidFill>
            </a:endParaRPr>
          </a:p>
          <a:p>
            <a:r>
              <a:rPr lang="sk-SK" sz="2000" b="1" dirty="0" smtClean="0">
                <a:solidFill>
                  <a:srgbClr val="92D050"/>
                </a:solidFill>
              </a:rPr>
              <a:t>Príloha 3a: oblasti základného výskumu</a:t>
            </a:r>
          </a:p>
          <a:p>
            <a:r>
              <a:rPr lang="sk-SK" sz="2000" b="1" dirty="0" smtClean="0">
                <a:solidFill>
                  <a:srgbClr val="92D050"/>
                </a:solidFill>
              </a:rPr>
              <a:t>Príloha 3b: </a:t>
            </a:r>
            <a:r>
              <a:rPr lang="sk-SK" sz="2000" b="1" dirty="0" err="1" smtClean="0">
                <a:solidFill>
                  <a:srgbClr val="92D050"/>
                </a:solidFill>
              </a:rPr>
              <a:t>blasti</a:t>
            </a:r>
            <a:r>
              <a:rPr lang="sk-SK" sz="2000" b="1" dirty="0" smtClean="0">
                <a:solidFill>
                  <a:srgbClr val="92D050"/>
                </a:solidFill>
              </a:rPr>
              <a:t> v rámci aplikovaného výskumu</a:t>
            </a:r>
            <a:endParaRPr lang="sk-SK" sz="2000" b="1" dirty="0">
              <a:solidFill>
                <a:srgbClr val="92D050"/>
              </a:solidFill>
            </a:endParaRPr>
          </a:p>
          <a:p>
            <a:pPr algn="just"/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07504" y="91556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>
                <a:solidFill>
                  <a:srgbClr val="92D050"/>
                </a:solidFill>
              </a:rPr>
              <a:t>Založenia Centrum výskumu vodíkových technológii V Košiciach /CVVT/. Bude pôsobiť ako otvorená výskumná inštitúcia s celoslovenskou pôsobnosťou. Partnermi CVVT budú výskumné inštitúcie za zahraničia ako aj z priemyselnej praxe. </a:t>
            </a:r>
            <a:endParaRPr lang="sk-SK" sz="2400" b="1" dirty="0" smtClean="0">
              <a:solidFill>
                <a:srgbClr val="92D050"/>
              </a:solidFill>
            </a:endParaRPr>
          </a:p>
          <a:p>
            <a:pPr algn="just"/>
            <a:endParaRPr lang="sk-SK" sz="2400" b="1" dirty="0">
              <a:solidFill>
                <a:srgbClr val="92D050"/>
              </a:solidFill>
            </a:endParaRPr>
          </a:p>
          <a:p>
            <a:pPr algn="just"/>
            <a:r>
              <a:rPr lang="sk-SK" sz="2400" b="1" dirty="0" smtClean="0">
                <a:solidFill>
                  <a:srgbClr val="92D050"/>
                </a:solidFill>
              </a:rPr>
              <a:t>Centrum </a:t>
            </a:r>
            <a:r>
              <a:rPr lang="sk-SK" sz="2400" b="1" dirty="0">
                <a:solidFill>
                  <a:srgbClr val="92D050"/>
                </a:solidFill>
              </a:rPr>
              <a:t>bude koordinačným a poradenským pracoviskom pri zriaďovaní nových študijných programov so zameraním na využívanie vodíka. </a:t>
            </a:r>
          </a:p>
          <a:p>
            <a:pPr algn="just"/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38066" y="4147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92D050"/>
                </a:solidFill>
              </a:rPr>
              <a:t>Aktéri Memoranda k založeniu CVVT v </a:t>
            </a:r>
            <a:r>
              <a:rPr lang="sk-SK" sz="2400" b="1" dirty="0" smtClean="0">
                <a:solidFill>
                  <a:srgbClr val="92D050"/>
                </a:solidFill>
              </a:rPr>
              <a:t>Košiciach</a:t>
            </a:r>
          </a:p>
          <a:p>
            <a:endParaRPr lang="sk-SK" dirty="0"/>
          </a:p>
          <a:p>
            <a:r>
              <a:rPr lang="sk-SK" sz="2000" b="1" dirty="0">
                <a:solidFill>
                  <a:srgbClr val="92D050"/>
                </a:solidFill>
              </a:rPr>
              <a:t>p</a:t>
            </a:r>
            <a:r>
              <a:rPr lang="sk-SK" sz="2000" b="1" dirty="0" smtClean="0">
                <a:solidFill>
                  <a:srgbClr val="92D050"/>
                </a:solidFill>
              </a:rPr>
              <a:t>redseda </a:t>
            </a:r>
            <a:r>
              <a:rPr lang="sk-SK" sz="2000" b="1" dirty="0">
                <a:solidFill>
                  <a:srgbClr val="92D050"/>
                </a:solidFill>
              </a:rPr>
              <a:t>Slovenskej akadémie vied Pavol </a:t>
            </a:r>
            <a:r>
              <a:rPr lang="sk-SK" sz="2000" b="1" dirty="0" err="1">
                <a:solidFill>
                  <a:srgbClr val="92D050"/>
                </a:solidFill>
              </a:rPr>
              <a:t>Šajgalik</a:t>
            </a:r>
            <a:r>
              <a:rPr lang="sk-SK" sz="2000" b="1" dirty="0">
                <a:solidFill>
                  <a:srgbClr val="92D050"/>
                </a:solidFill>
              </a:rPr>
              <a:t>; </a:t>
            </a:r>
            <a:r>
              <a:rPr lang="sk-SK" sz="2000" b="1" dirty="0" smtClean="0">
                <a:solidFill>
                  <a:srgbClr val="92D050"/>
                </a:solidFill>
              </a:rPr>
              <a:t>podpredseda </a:t>
            </a:r>
            <a:r>
              <a:rPr lang="sk-SK" sz="2000" b="1" dirty="0">
                <a:solidFill>
                  <a:srgbClr val="92D050"/>
                </a:solidFill>
              </a:rPr>
              <a:t>Európskej komisie Maroš </a:t>
            </a:r>
            <a:r>
              <a:rPr lang="sk-SK" sz="2000" b="1" dirty="0" err="1">
                <a:solidFill>
                  <a:srgbClr val="92D050"/>
                </a:solidFill>
              </a:rPr>
              <a:t>Šefčovič</a:t>
            </a:r>
            <a:r>
              <a:rPr lang="sk-SK" sz="2000" b="1" dirty="0">
                <a:solidFill>
                  <a:srgbClr val="92D050"/>
                </a:solidFill>
              </a:rPr>
              <a:t>; koordinátor vodíkových technológii v SR Juraj </a:t>
            </a:r>
            <a:r>
              <a:rPr lang="sk-SK" sz="2000" b="1" dirty="0" err="1">
                <a:solidFill>
                  <a:srgbClr val="92D050"/>
                </a:solidFill>
              </a:rPr>
              <a:t>Sinay</a:t>
            </a:r>
            <a:r>
              <a:rPr lang="sk-SK" sz="2000" b="1" dirty="0">
                <a:solidFill>
                  <a:srgbClr val="92D050"/>
                </a:solidFill>
              </a:rPr>
              <a:t>; </a:t>
            </a:r>
            <a:r>
              <a:rPr lang="sk-SK" sz="2000" b="1" dirty="0" smtClean="0">
                <a:solidFill>
                  <a:srgbClr val="92D050"/>
                </a:solidFill>
              </a:rPr>
              <a:t>rektor </a:t>
            </a:r>
            <a:r>
              <a:rPr lang="sk-SK" sz="2000" b="1" dirty="0">
                <a:solidFill>
                  <a:srgbClr val="92D050"/>
                </a:solidFill>
              </a:rPr>
              <a:t>Technickej </a:t>
            </a:r>
            <a:r>
              <a:rPr lang="sk-SK" sz="2000" b="1" dirty="0" err="1">
                <a:solidFill>
                  <a:srgbClr val="92D050"/>
                </a:solidFill>
              </a:rPr>
              <a:t>unievrzity</a:t>
            </a:r>
            <a:r>
              <a:rPr lang="sk-SK" sz="2000" b="1" dirty="0">
                <a:solidFill>
                  <a:srgbClr val="92D050"/>
                </a:solidFill>
              </a:rPr>
              <a:t> v </a:t>
            </a:r>
            <a:r>
              <a:rPr lang="sk-SK" sz="2000" b="1" dirty="0" err="1">
                <a:solidFill>
                  <a:srgbClr val="92D050"/>
                </a:solidFill>
              </a:rPr>
              <a:t>Košicoiach</a:t>
            </a:r>
            <a:r>
              <a:rPr lang="sk-SK" sz="2000" b="1" dirty="0">
                <a:solidFill>
                  <a:srgbClr val="92D050"/>
                </a:solidFill>
              </a:rPr>
              <a:t> Stanislav Kmeť; </a:t>
            </a:r>
            <a:r>
              <a:rPr lang="sk-SK" sz="2000" b="1" dirty="0" smtClean="0">
                <a:solidFill>
                  <a:srgbClr val="92D050"/>
                </a:solidFill>
              </a:rPr>
              <a:t>rektor </a:t>
            </a:r>
            <a:r>
              <a:rPr lang="sk-SK" sz="2000" b="1" dirty="0">
                <a:solidFill>
                  <a:srgbClr val="92D050"/>
                </a:solidFill>
              </a:rPr>
              <a:t>Univerzity Pavla Jozefa </a:t>
            </a:r>
            <a:r>
              <a:rPr lang="sk-SK" sz="2000" b="1" dirty="0" err="1">
                <a:solidFill>
                  <a:srgbClr val="92D050"/>
                </a:solidFill>
              </a:rPr>
              <a:t>Šafarika</a:t>
            </a:r>
            <a:r>
              <a:rPr lang="sk-SK" sz="2000" b="1" dirty="0">
                <a:solidFill>
                  <a:srgbClr val="92D050"/>
                </a:solidFill>
              </a:rPr>
              <a:t> v Košiciach- zakladatelia CVVT; podpredseda vlády a minister hospodárstva SR Richard </a:t>
            </a:r>
            <a:r>
              <a:rPr lang="sk-SK" sz="2000" b="1" dirty="0" err="1">
                <a:solidFill>
                  <a:srgbClr val="92D050"/>
                </a:solidFill>
              </a:rPr>
              <a:t>Sulík</a:t>
            </a:r>
            <a:endParaRPr lang="sk-SK" sz="2000" b="1" dirty="0">
              <a:solidFill>
                <a:srgbClr val="92D050"/>
              </a:solidFill>
            </a:endParaRPr>
          </a:p>
          <a:p>
            <a:endParaRPr lang="sk-SK" b="1" dirty="0">
              <a:solidFill>
                <a:srgbClr val="92D050"/>
              </a:solidFill>
            </a:endParaRPr>
          </a:p>
        </p:txBody>
      </p:sp>
      <p:pic>
        <p:nvPicPr>
          <p:cNvPr id="4" name="Obrázok 3" descr="C:\Users\Juraj\Desktop\Vodík aktivity\Fotky Podpis Memoranda 18.09.2020+autobus\Podpis vodikovej zmluvy 18-9-2020-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90" y="2283718"/>
            <a:ext cx="4419600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6285" y="957667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92D050"/>
                </a:solidFill>
              </a:rPr>
              <a:t>Vodíkové technológie na EXPO DUBAI 2020 /2021/ v Slovenskom pavilóne</a:t>
            </a:r>
          </a:p>
          <a:p>
            <a:pPr algn="ctr"/>
            <a:endParaRPr lang="sk-SK" sz="3600" b="1" dirty="0">
              <a:solidFill>
                <a:srgbClr val="92D050"/>
              </a:solidFill>
            </a:endParaRPr>
          </a:p>
          <a:p>
            <a:r>
              <a:rPr lang="sk-SK" sz="2400" b="1" dirty="0" smtClean="0">
                <a:solidFill>
                  <a:srgbClr val="92D050"/>
                </a:solidFill>
              </a:rPr>
              <a:t>Technická univerzita Košice, Strojnícka fakulta </a:t>
            </a:r>
          </a:p>
          <a:p>
            <a:r>
              <a:rPr lang="sk-SK" sz="2400" b="1" dirty="0" smtClean="0">
                <a:solidFill>
                  <a:srgbClr val="92D050"/>
                </a:solidFill>
              </a:rPr>
              <a:t>Matador a.s. – </a:t>
            </a:r>
            <a:r>
              <a:rPr lang="sk-SK" sz="2400" b="1" dirty="0" err="1" smtClean="0">
                <a:solidFill>
                  <a:srgbClr val="92D050"/>
                </a:solidFill>
              </a:rPr>
              <a:t>Aufeer</a:t>
            </a:r>
            <a:r>
              <a:rPr lang="sk-SK" sz="2400" b="1" dirty="0" smtClean="0">
                <a:solidFill>
                  <a:srgbClr val="92D050"/>
                </a:solidFill>
              </a:rPr>
              <a:t> </a:t>
            </a:r>
            <a:r>
              <a:rPr lang="sk-SK" sz="2400" b="1" dirty="0" err="1" smtClean="0">
                <a:solidFill>
                  <a:srgbClr val="92D050"/>
                </a:solidFill>
              </a:rPr>
              <a:t>design</a:t>
            </a:r>
            <a:r>
              <a:rPr lang="sk-SK" sz="2400" b="1" dirty="0" smtClean="0">
                <a:solidFill>
                  <a:srgbClr val="92D050"/>
                </a:solidFill>
              </a:rPr>
              <a:t> - automobil</a:t>
            </a:r>
          </a:p>
          <a:p>
            <a:r>
              <a:rPr lang="sk-SK" sz="2400" b="1" dirty="0" err="1" smtClean="0">
                <a:solidFill>
                  <a:srgbClr val="92D050"/>
                </a:solidFill>
              </a:rPr>
              <a:t>Rošero</a:t>
            </a:r>
            <a:r>
              <a:rPr lang="sk-SK" sz="2400" b="1" dirty="0" smtClean="0">
                <a:solidFill>
                  <a:srgbClr val="92D050"/>
                </a:solidFill>
              </a:rPr>
              <a:t> a.s.			 - autobus</a:t>
            </a:r>
            <a:endParaRPr lang="sk-SK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raj\Desktop\Dubaj október 2021\JBIS3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7494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raj\Desktop\Dubaj október 2021\XHQY9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raj\Desktop\Dubaj október 2021\UZMJ3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556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18973" y="48351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92D050"/>
                </a:solidFill>
              </a:rPr>
              <a:t>Záver </a:t>
            </a:r>
            <a:endParaRPr lang="sk-SK" sz="2800" b="1" dirty="0">
              <a:solidFill>
                <a:srgbClr val="92D050"/>
              </a:solidFill>
            </a:endParaRPr>
          </a:p>
          <a:p>
            <a:r>
              <a:rPr lang="sk-SK" dirty="0"/>
              <a:t> </a:t>
            </a:r>
          </a:p>
          <a:p>
            <a:r>
              <a:rPr lang="sk-SK" sz="2000" b="1" dirty="0">
                <a:solidFill>
                  <a:srgbClr val="92D050"/>
                </a:solidFill>
              </a:rPr>
              <a:t>Krajiny EU a tým aj Slovensko sa zaviazali do roku 2030 znížiť emisie skleníkových plynov o 55 % v porovnaní s rokom 1990 a k dekarbonizácii spoločnosti t. j. dosiahnuť uhlíkovo neutrálnu spoločnosť v roku 2050. </a:t>
            </a:r>
          </a:p>
          <a:p>
            <a:r>
              <a:rPr lang="sk-SK" sz="2000" b="1" dirty="0">
                <a:solidFill>
                  <a:srgbClr val="92D050"/>
                </a:solidFill>
              </a:rPr>
              <a:t> </a:t>
            </a:r>
          </a:p>
          <a:p>
            <a:r>
              <a:rPr lang="sk-SK" sz="2000" b="1" dirty="0">
                <a:solidFill>
                  <a:srgbClr val="92D050"/>
                </a:solidFill>
              </a:rPr>
              <a:t>Jedným z riešení je aj využitie vodíka ako nosiča energie v celom jeho hodnotovom reťazci t.j. od jeho výroby, cez prepravu, distribúciu, skladovanie, využitie až po výrobu v koncových technológiách, výrobkoch a komponentoch pre vodíkové hospodárstvo. </a:t>
            </a:r>
          </a:p>
          <a:p>
            <a:pPr algn="ctr"/>
            <a:endParaRPr lang="sk-SK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1998971"/>
            <a:ext cx="65527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59770" y="627534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92D050"/>
                </a:solidFill>
              </a:rPr>
              <a:t>Realizáciou a implementovaním Národnej vodíkovej stratégie „Pripravení na budúcnosť“ do praxe prostredníctvom akčného plánu  sa vytvoria podmienky pre dekarbonizáciu hospodárstva a energetiky, priemyselných procesov, dopravy a mobility</a:t>
            </a:r>
            <a:r>
              <a:rPr lang="sk-SK" sz="2400" b="1" dirty="0" smtClean="0">
                <a:solidFill>
                  <a:srgbClr val="92D050"/>
                </a:solidFill>
              </a:rPr>
              <a:t>.</a:t>
            </a:r>
          </a:p>
          <a:p>
            <a:endParaRPr lang="sk-SK" sz="2400" b="1" dirty="0">
              <a:solidFill>
                <a:srgbClr val="92D050"/>
              </a:solidFill>
            </a:endParaRPr>
          </a:p>
          <a:p>
            <a:r>
              <a:rPr lang="sk-SK" sz="2400" b="1" dirty="0">
                <a:solidFill>
                  <a:srgbClr val="92D050"/>
                </a:solidFill>
              </a:rPr>
              <a:t>Slovenská republika sa prijatím Národnej vodíkovej stratégie začlenila medzi krajiny Európskej únie, ktoré vytvorili vládny rámec na splnenia cieľa dosiahnutia klimaticky neutrálnej Spoločnosti do roku 2050.</a:t>
            </a:r>
          </a:p>
          <a:p>
            <a:endParaRPr lang="en-GB" sz="2000" b="1" u="sng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01" y="3421526"/>
            <a:ext cx="2232248" cy="18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18973" y="483518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92D050"/>
                </a:solidFill>
              </a:rPr>
              <a:t>Vláda Slovenskej republiky schválila 25. júna 2021 </a:t>
            </a:r>
          </a:p>
          <a:p>
            <a:pPr algn="ctr"/>
            <a:r>
              <a:rPr lang="sk-SK" sz="2400" b="1" dirty="0" smtClean="0">
                <a:solidFill>
                  <a:srgbClr val="92D050"/>
                </a:solidFill>
              </a:rPr>
              <a:t>Národnú vodíkovú stratégiu SR „Pripravení na budúcnosť“</a:t>
            </a:r>
          </a:p>
          <a:p>
            <a:pPr algn="ctr"/>
            <a:endParaRPr lang="sk-SK" sz="2400" b="1" dirty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Uznesením vlády poverila podpredsedu Vlády SR a ministra hospodárstva Richarda </a:t>
            </a:r>
            <a:r>
              <a:rPr lang="sk-SK" b="1" dirty="0" err="1" smtClean="0">
                <a:solidFill>
                  <a:srgbClr val="92D050"/>
                </a:solidFill>
              </a:rPr>
              <a:t>Sulíka</a:t>
            </a:r>
            <a:r>
              <a:rPr lang="sk-SK" b="1" dirty="0" smtClean="0">
                <a:solidFill>
                  <a:srgbClr val="92D050"/>
                </a:solidFill>
              </a:rPr>
              <a:t> vypracovaním </a:t>
            </a:r>
            <a:r>
              <a:rPr lang="sk-SK" sz="2400" b="1" dirty="0" smtClean="0">
                <a:solidFill>
                  <a:srgbClr val="92D050"/>
                </a:solidFill>
              </a:rPr>
              <a:t>Akčného plánu </a:t>
            </a:r>
            <a:r>
              <a:rPr lang="sk-SK" b="1" dirty="0" smtClean="0">
                <a:solidFill>
                  <a:srgbClr val="92D050"/>
                </a:solidFill>
              </a:rPr>
              <a:t>na plnenie obsahu stratégie </a:t>
            </a:r>
          </a:p>
          <a:p>
            <a:pPr algn="ctr"/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sz="2800" b="1" u="sng" dirty="0" smtClean="0">
                <a:solidFill>
                  <a:srgbClr val="92D050"/>
                </a:solidFill>
              </a:rPr>
              <a:t>do 31.12.2021</a:t>
            </a:r>
          </a:p>
          <a:p>
            <a:pPr algn="ctr"/>
            <a:endParaRPr lang="sk-SK" b="1" dirty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Autorský kolektív, ktorý vypracoval NVS SR a v súčasnosti pracuje na AP k NVS</a:t>
            </a:r>
          </a:p>
          <a:p>
            <a:pPr algn="ctr"/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Ing. Martin </a:t>
            </a:r>
            <a:r>
              <a:rPr lang="sk-SK" b="1" dirty="0" err="1" smtClean="0">
                <a:solidFill>
                  <a:srgbClr val="92D050"/>
                </a:solidFill>
              </a:rPr>
              <a:t>Jesný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Mgr. Ján </a:t>
            </a:r>
            <a:r>
              <a:rPr lang="sk-SK" b="1" dirty="0" err="1" smtClean="0">
                <a:solidFill>
                  <a:srgbClr val="92D050"/>
                </a:solidFill>
              </a:rPr>
              <a:t>Weiterschütz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Ing. Peter </a:t>
            </a:r>
            <a:r>
              <a:rPr lang="sk-SK" b="1" dirty="0" err="1" smtClean="0">
                <a:solidFill>
                  <a:srgbClr val="92D050"/>
                </a:solidFill>
              </a:rPr>
              <a:t>Blaškovitš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Ing. Richard </a:t>
            </a:r>
            <a:r>
              <a:rPr lang="sk-SK" b="1" dirty="0" err="1" smtClean="0">
                <a:solidFill>
                  <a:srgbClr val="92D050"/>
                </a:solidFill>
              </a:rPr>
              <a:t>Sulík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r>
              <a:rPr lang="sk-SK" b="1" dirty="0" smtClean="0">
                <a:solidFill>
                  <a:srgbClr val="92D050"/>
                </a:solidFill>
              </a:rPr>
              <a:t>Prof. Juraj </a:t>
            </a:r>
            <a:r>
              <a:rPr lang="sk-SK" b="1" dirty="0" err="1" smtClean="0">
                <a:solidFill>
                  <a:srgbClr val="92D050"/>
                </a:solidFill>
              </a:rPr>
              <a:t>Sinay</a:t>
            </a:r>
            <a:endParaRPr lang="sk-SK" b="1" dirty="0" smtClean="0">
              <a:solidFill>
                <a:srgbClr val="92D050"/>
              </a:solidFill>
            </a:endParaRPr>
          </a:p>
          <a:p>
            <a:pPr algn="ctr"/>
            <a:endParaRPr lang="sk-SK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483518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b="1" dirty="0">
                <a:solidFill>
                  <a:srgbClr val="92D050"/>
                </a:solidFill>
              </a:rPr>
              <a:t>Vodík je jedným zo strategických nástrojov pre dosiahnutie cieľov definovaných v Zelene dohode pre Európu [1]. Je ho možné využiť v spoločnosti ako náhradu za fosílne palivá /napr. uhlie, zemný plyn, metán/, ako surovina pre aplikácie v chemickom priemysle /napr. výroba amoniaku, </a:t>
            </a:r>
            <a:r>
              <a:rPr lang="sk-SK" sz="2000" b="1" dirty="0" err="1">
                <a:solidFill>
                  <a:srgbClr val="92D050"/>
                </a:solidFill>
              </a:rPr>
              <a:t>metanol</a:t>
            </a:r>
            <a:r>
              <a:rPr lang="sk-SK" sz="2000" b="1" dirty="0">
                <a:solidFill>
                  <a:srgbClr val="92D050"/>
                </a:solidFill>
              </a:rPr>
              <a:t>, výroba umelých hmôt/, v petrochemickom a metalurgickom priemysle /napr. procesy čistenia ropy, úpravy vlastnosti vyrábanej ocele a v budúcnosti aj ako náhrada za používaný koks/.  </a:t>
            </a:r>
            <a:endParaRPr lang="sk-SK" sz="2000" b="1" dirty="0" smtClean="0">
              <a:solidFill>
                <a:srgbClr val="92D050"/>
              </a:solidFill>
            </a:endParaRPr>
          </a:p>
          <a:p>
            <a:pPr algn="just"/>
            <a:endParaRPr lang="sk-SK" sz="2000" b="1" dirty="0">
              <a:solidFill>
                <a:srgbClr val="92D050"/>
              </a:solidFill>
            </a:endParaRPr>
          </a:p>
          <a:p>
            <a:pPr algn="just"/>
            <a:r>
              <a:rPr lang="sk-SK" sz="2000" b="1" dirty="0" smtClean="0">
                <a:solidFill>
                  <a:srgbClr val="92D050"/>
                </a:solidFill>
              </a:rPr>
              <a:t>Významným </a:t>
            </a:r>
            <a:r>
              <a:rPr lang="sk-SK" sz="2000" b="1" dirty="0">
                <a:solidFill>
                  <a:srgbClr val="92D050"/>
                </a:solidFill>
              </a:rPr>
              <a:t>odvetvím pre využívanie vodíka je doprava predovšetkým pri preprave ťažkých nákladov po ceste, koľajniciach, vode a vo vzduchu. V budúcnosti sa predpokladá využitie vodíka aj v pohonoch osobných automobilov predovšetkým pre dlhšie vzdialenosti</a:t>
            </a:r>
          </a:p>
          <a:p>
            <a:pPr algn="just"/>
            <a:endParaRPr lang="en-GB" sz="2000" b="1" dirty="0" smtClean="0">
              <a:solidFill>
                <a:srgbClr val="92D050"/>
              </a:solidFill>
            </a:endParaRPr>
          </a:p>
          <a:p>
            <a:endParaRPr lang="sk-SK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8571" y="123478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u="sng" dirty="0" smtClean="0">
                <a:solidFill>
                  <a:srgbClr val="92D050"/>
                </a:solidFill>
              </a:rPr>
              <a:t>Súčasť Akčného plánu k NVS</a:t>
            </a:r>
          </a:p>
          <a:p>
            <a:endParaRPr lang="sk-SK" sz="2800" b="1" i="1" u="sng" dirty="0" smtClean="0">
              <a:solidFill>
                <a:srgbClr val="92D050"/>
              </a:solidFill>
            </a:endParaRPr>
          </a:p>
          <a:p>
            <a:r>
              <a:rPr lang="sk-SK" sz="2400" b="1" i="1" dirty="0" smtClean="0">
                <a:solidFill>
                  <a:srgbClr val="92D050"/>
                </a:solidFill>
              </a:rPr>
              <a:t>A1</a:t>
            </a:r>
            <a:r>
              <a:rPr lang="sk-SK" sz="2400" b="1" i="1" dirty="0">
                <a:solidFill>
                  <a:srgbClr val="92D050"/>
                </a:solidFill>
              </a:rPr>
              <a:t>: LEGISLATÍVNE a NORMATÍVNE </a:t>
            </a:r>
            <a:r>
              <a:rPr lang="sk-SK" sz="2400" b="1" i="1" dirty="0" smtClean="0">
                <a:solidFill>
                  <a:srgbClr val="92D050"/>
                </a:solidFill>
              </a:rPr>
              <a:t>PROSTREDIE</a:t>
            </a:r>
          </a:p>
          <a:p>
            <a:endParaRPr lang="sk-SK" sz="2800" b="1" i="1" u="sng" dirty="0">
              <a:solidFill>
                <a:srgbClr val="92D050"/>
              </a:solidFill>
            </a:endParaRPr>
          </a:p>
          <a:p>
            <a:pPr lvl="0"/>
            <a:r>
              <a:rPr lang="sk-SK" sz="1400" dirty="0">
                <a:solidFill>
                  <a:srgbClr val="92D050"/>
                </a:solidFill>
              </a:rPr>
              <a:t>Na realizáciu vládnych politík bude Vláda SR akcelerovať vytvorenie legislatívneho rámca a technických dokumentov na realizáciu vodíkových technológií. V EÚ sa očakáva rýchly nárast spotreby a využitia vodíka v relevantných oblastiach priemyselných technológií, energetiky a plynárenstva. </a:t>
            </a:r>
            <a:endParaRPr lang="sk-SK" sz="1400" dirty="0" smtClean="0">
              <a:solidFill>
                <a:srgbClr val="92D050"/>
              </a:solidFill>
            </a:endParaRPr>
          </a:p>
          <a:p>
            <a:pPr lvl="0"/>
            <a:endParaRPr lang="sk-SK" b="1" i="1" dirty="0">
              <a:solidFill>
                <a:srgbClr val="92D050"/>
              </a:solidFill>
            </a:endParaRPr>
          </a:p>
          <a:p>
            <a:pPr lvl="0"/>
            <a:r>
              <a:rPr lang="sk-SK" b="1" i="1" dirty="0" smtClean="0">
                <a:solidFill>
                  <a:srgbClr val="92D050"/>
                </a:solidFill>
              </a:rPr>
              <a:t>Opatrenie č.6 Analýza </a:t>
            </a:r>
            <a:r>
              <a:rPr lang="sk-SK" b="1" i="1" dirty="0">
                <a:solidFill>
                  <a:srgbClr val="92D050"/>
                </a:solidFill>
              </a:rPr>
              <a:t>súčasnej legislatívy a technických noriem pre vodíkové </a:t>
            </a:r>
            <a:r>
              <a:rPr lang="sk-SK" b="1" i="1" dirty="0" smtClean="0">
                <a:solidFill>
                  <a:srgbClr val="92D050"/>
                </a:solidFill>
              </a:rPr>
              <a:t>technológie</a:t>
            </a:r>
          </a:p>
          <a:p>
            <a:pPr lvl="0"/>
            <a:endParaRPr lang="sk-SK" b="1" i="1" dirty="0">
              <a:solidFill>
                <a:srgbClr val="92D050"/>
              </a:solidFill>
            </a:endParaRPr>
          </a:p>
          <a:p>
            <a:r>
              <a:rPr lang="sk-SK" sz="1400" dirty="0">
                <a:solidFill>
                  <a:srgbClr val="92D050"/>
                </a:solidFill>
              </a:rPr>
              <a:t>Vypracovanie analýzy platnej európskej a národnej legislatívy a príprava návrhov legislatívy, ktoré podporujú rozvoj využitia vodíkových technológií na Slovensku, v súlade s existujúcou a pripravovanou legislatívou EÚ.</a:t>
            </a:r>
          </a:p>
          <a:p>
            <a:r>
              <a:rPr lang="sk-SK" sz="1400" dirty="0">
                <a:solidFill>
                  <a:srgbClr val="92D050"/>
                </a:solidFill>
              </a:rPr>
              <a:t>Identifikácia existujúcich a pripravovaných dobrovoľných všeobecne uznaných nástrojov na podporu legislatívy a podnikateľského prostredia, ktorými sú technické normy (európske a medzinárodné normy a pôvodné slovenské technické normy) na využitie vodíkových technológií v národnom hospodárstve. Identifikácia potrieb na tvorbu a  prijatie slovenských technických noriem podľa určených priorít národnej vodíkovej stratégie a na základe podnetov </a:t>
            </a:r>
            <a:r>
              <a:rPr lang="sk-SK" sz="1400" dirty="0" err="1">
                <a:solidFill>
                  <a:srgbClr val="92D050"/>
                </a:solidFill>
              </a:rPr>
              <a:t>stakeholderov</a:t>
            </a:r>
            <a:r>
              <a:rPr lang="sk-SK" sz="1400" dirty="0">
                <a:solidFill>
                  <a:srgbClr val="92D050"/>
                </a:solidFill>
              </a:rPr>
              <a:t> (verejnosť, technická komisia). </a:t>
            </a:r>
          </a:p>
          <a:p>
            <a:endParaRPr lang="sk-S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18973" y="135275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92D050"/>
                </a:solidFill>
              </a:rPr>
              <a:t>Ďakujem vám za pozornosť a držme si prsty aby sa nám vstup do Európskej vodíkovej komunity vydaril!</a:t>
            </a:r>
            <a:endParaRPr lang="sk-SK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29046" y="21065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Z hľadiska využívania vodíka je dôležité aby sa postupne realizoval prechod zo v súčasnej dobe  využívaného sivého vodíka na zelený príp. modrý vodík. Kritériom pre jeho zatriedenie do týchto skupín je spôsob výroby elektrickej energie, ktorá sa použije pri výrobe vodíka </a:t>
            </a:r>
            <a:r>
              <a:rPr lang="sk-SK" b="1" dirty="0" smtClean="0">
                <a:solidFill>
                  <a:srgbClr val="92D050"/>
                </a:solidFill>
              </a:rPr>
              <a:t>. </a:t>
            </a:r>
          </a:p>
          <a:p>
            <a:pPr algn="just"/>
            <a:endParaRPr lang="sk-SK" b="1" dirty="0">
              <a:solidFill>
                <a:srgbClr val="92D050"/>
              </a:solidFill>
            </a:endParaRPr>
          </a:p>
          <a:p>
            <a:pPr algn="just"/>
            <a:r>
              <a:rPr lang="sk-SK" b="1" dirty="0" smtClean="0">
                <a:solidFill>
                  <a:srgbClr val="92D050"/>
                </a:solidFill>
              </a:rPr>
              <a:t>Pri </a:t>
            </a:r>
            <a:r>
              <a:rPr lang="sk-SK" b="1" dirty="0">
                <a:solidFill>
                  <a:srgbClr val="92D050"/>
                </a:solidFill>
              </a:rPr>
              <a:t>výrobe zeleného vodíka to musia byť obnoviteľné zdroje energie /napr. vietor, solárne články, biomasa/.  Modrý vodík si vyžaduje pri výrobe použiť energie, u ktorých je znížený podiel CO2 pri výrobe energie pre </a:t>
            </a:r>
            <a:r>
              <a:rPr lang="sk-SK" b="1" dirty="0" err="1">
                <a:solidFill>
                  <a:srgbClr val="92D050"/>
                </a:solidFill>
              </a:rPr>
              <a:t>elektrolýzery</a:t>
            </a:r>
            <a:r>
              <a:rPr lang="sk-SK" b="1" dirty="0">
                <a:solidFill>
                  <a:srgbClr val="92D050"/>
                </a:solidFill>
              </a:rPr>
              <a:t> príp. sa využíva elektrina zo zdrojov jadrovej energetiky. Slovenská republika sa prihlási k týmto dvom typov vodíka.</a:t>
            </a:r>
          </a:p>
          <a:p>
            <a:endParaRPr lang="sk-SK" b="1" dirty="0">
              <a:solidFill>
                <a:srgbClr val="92D050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70" y="2859782"/>
            <a:ext cx="5040640" cy="228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0" y="51470"/>
            <a:ext cx="80648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2400" dirty="0" smtClean="0">
              <a:solidFill>
                <a:srgbClr val="92D050"/>
              </a:solidFill>
            </a:endParaRPr>
          </a:p>
          <a:p>
            <a:r>
              <a:rPr lang="sk-SK" sz="2400" b="1" dirty="0">
                <a:solidFill>
                  <a:srgbClr val="92D050"/>
                </a:solidFill>
              </a:rPr>
              <a:t>Vodík ako efektívny nosič energie sa stal strategickým prvkom, ktorého využitie v priemyselnej praxi vytvára podmienky pre znižovanie emisií formou </a:t>
            </a:r>
            <a:r>
              <a:rPr lang="sk-SK" sz="2400" b="1" dirty="0" err="1">
                <a:solidFill>
                  <a:srgbClr val="92D050"/>
                </a:solidFill>
              </a:rPr>
              <a:t>bezemisných</a:t>
            </a:r>
            <a:r>
              <a:rPr lang="sk-SK" sz="2400" b="1" dirty="0">
                <a:solidFill>
                  <a:srgbClr val="92D050"/>
                </a:solidFill>
              </a:rPr>
              <a:t> alebo nízko emisných aplikácií rôznych druhov technológií a produktov. </a:t>
            </a:r>
            <a:endParaRPr lang="sk-SK" sz="2400" b="1" dirty="0" smtClean="0">
              <a:solidFill>
                <a:srgbClr val="92D050"/>
              </a:solidFill>
            </a:endParaRPr>
          </a:p>
          <a:p>
            <a:endParaRPr lang="sk-SK" sz="2400" b="1" dirty="0">
              <a:solidFill>
                <a:srgbClr val="92D050"/>
              </a:solidFill>
            </a:endParaRPr>
          </a:p>
          <a:p>
            <a:r>
              <a:rPr lang="sk-SK" sz="2400" b="1" dirty="0" smtClean="0">
                <a:solidFill>
                  <a:srgbClr val="92D050"/>
                </a:solidFill>
              </a:rPr>
              <a:t>Vodíkové </a:t>
            </a:r>
            <a:r>
              <a:rPr lang="sk-SK" sz="2400" b="1" dirty="0">
                <a:solidFill>
                  <a:srgbClr val="92D050"/>
                </a:solidFill>
              </a:rPr>
              <a:t>technológie, ako aj produkty s ich využitím, môžu aktívne prispieť k akcelerácii ekonomík jednotlivých štátov v kontexte trvalo udržateľného rozvoja v súlade s Parížskou dohodou, ktorej cieľom je dosiahnutia uhlíkovo neutrálnej spoločnosti do roku 2050. </a:t>
            </a:r>
          </a:p>
          <a:p>
            <a:r>
              <a:rPr lang="sk-SK" sz="2000" b="1" dirty="0">
                <a:solidFill>
                  <a:srgbClr val="92D050"/>
                </a:solidFill>
              </a:rPr>
              <a:t> </a:t>
            </a: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755576" y="19548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92D050"/>
                </a:solidFill>
              </a:rPr>
              <a:t>Dosiahnuté čiastkové výsledky doterajšieho využitia vodíka v európskom a slovenskom ekonomickom priestore, intenzita vedeckého výskumu a aplikácie inovácii v oblasti jeho využívania vytvorili podmienky na vypracovanie strategického materiálu, ktorý definuje miesto vodíkových technológii v slovenskej spoločnosti. Vypracovaním Národnej vodíkovej stratégie s výstižným prívlastkom „Pripravení pre budúcnosť“ a jej schválením vo Vláde Slovenskej republiky 23. júna 2021 sa stala Slovenská republika súčasťou vodíkovej komunity v rámci Európskej únie. </a:t>
            </a:r>
            <a:endParaRPr lang="sk-SK" sz="2000" b="1" dirty="0" smtClean="0">
              <a:solidFill>
                <a:srgbClr val="92D050"/>
              </a:solidFill>
            </a:endParaRPr>
          </a:p>
          <a:p>
            <a:endParaRPr lang="sk-SK" sz="2000" b="1" dirty="0">
              <a:solidFill>
                <a:srgbClr val="92D050"/>
              </a:solidFill>
            </a:endParaRPr>
          </a:p>
          <a:p>
            <a:r>
              <a:rPr lang="sk-SK" sz="2000" b="1" dirty="0" smtClean="0">
                <a:solidFill>
                  <a:srgbClr val="92D050"/>
                </a:solidFill>
              </a:rPr>
              <a:t>Pripojila </a:t>
            </a:r>
            <a:r>
              <a:rPr lang="sk-SK" sz="2000" b="1" dirty="0">
                <a:solidFill>
                  <a:srgbClr val="92D050"/>
                </a:solidFill>
              </a:rPr>
              <a:t>sa k  významným krajinám, ktoré ich energetickú budúcnosť definujú v súlade so závermi Parížskej klimatickej dohody, ktorej efektívnou súčasťou je využívanie vodíka.</a:t>
            </a:r>
          </a:p>
          <a:p>
            <a:endParaRPr lang="sk-SK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105958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b="1" dirty="0">
                <a:solidFill>
                  <a:srgbClr val="92D050"/>
                </a:solidFill>
              </a:rPr>
              <a:t>Strategický význam používania vodíka je definovaný vo Vodíkovej stratégii pre klimaticky neutrálnu Európu schválenej 8. júla 2020. Slovenská republika sa pripojila ku krajinám /napr. Nemecko, Holandsko, Česká republika, </a:t>
            </a:r>
            <a:r>
              <a:rPr lang="sk-SK" sz="2800" b="1" dirty="0" smtClean="0">
                <a:solidFill>
                  <a:srgbClr val="92D050"/>
                </a:solidFill>
              </a:rPr>
              <a:t>Veľká Británia, Švédsko</a:t>
            </a:r>
            <a:r>
              <a:rPr lang="sk-SK" sz="2800" b="1" dirty="0">
                <a:solidFill>
                  <a:srgbClr val="92D050"/>
                </a:solidFill>
              </a:rPr>
              <a:t>, Francúzsko, Taliansko/, ktoré prijali príp. v najbližšej dobre príjmu svoje národné vodíkové stratégie. </a:t>
            </a:r>
          </a:p>
          <a:p>
            <a:pPr algn="just"/>
            <a:endParaRPr lang="sk-SK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51520" y="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92D050"/>
                </a:solidFill>
              </a:rPr>
              <a:t>Vypracovaním a následné schválením NVS sleduje Vláda Slovenskej republiky predovšetkým tieto ciele</a:t>
            </a:r>
            <a:r>
              <a:rPr lang="sk-SK" sz="2800" b="1" dirty="0" smtClean="0">
                <a:solidFill>
                  <a:srgbClr val="92D050"/>
                </a:solidFill>
              </a:rPr>
              <a:t>:</a:t>
            </a:r>
          </a:p>
          <a:p>
            <a:endParaRPr lang="sk-SK" sz="2000" dirty="0">
              <a:solidFill>
                <a:srgbClr val="92D050"/>
              </a:solidFill>
            </a:endParaRPr>
          </a:p>
          <a:p>
            <a:pPr lvl="0"/>
            <a:r>
              <a:rPr lang="sk-SK" sz="2000" b="1" dirty="0" smtClean="0">
                <a:solidFill>
                  <a:srgbClr val="92D050"/>
                </a:solidFill>
              </a:rPr>
              <a:t>1.Prispieť </a:t>
            </a:r>
            <a:r>
              <a:rPr lang="sk-SK" sz="2000" b="1" dirty="0">
                <a:solidFill>
                  <a:srgbClr val="92D050"/>
                </a:solidFill>
              </a:rPr>
              <a:t>k dekarbonizácii  spoločnosti pomocou využívania zeleného vodíka, vyrobeného pomocou energie z obnoviteľných zdrojov. V prechodnom období sa bude využívať aj modrý vodík</a:t>
            </a:r>
            <a:r>
              <a:rPr lang="sk-SK" sz="2000" b="1" dirty="0" smtClean="0">
                <a:solidFill>
                  <a:srgbClr val="92D050"/>
                </a:solidFill>
              </a:rPr>
              <a:t>.</a:t>
            </a:r>
          </a:p>
          <a:p>
            <a:pPr lvl="0"/>
            <a:endParaRPr lang="sk-SK" sz="2000" b="1" dirty="0">
              <a:solidFill>
                <a:srgbClr val="92D050"/>
              </a:solidFill>
            </a:endParaRPr>
          </a:p>
          <a:p>
            <a:pPr lvl="0"/>
            <a:r>
              <a:rPr lang="sk-SK" sz="2000" b="1" dirty="0" smtClean="0">
                <a:solidFill>
                  <a:srgbClr val="92D050"/>
                </a:solidFill>
              </a:rPr>
              <a:t>2. Vytvoriť podmienky </a:t>
            </a:r>
            <a:r>
              <a:rPr lang="sk-SK" sz="2000" b="1" dirty="0">
                <a:solidFill>
                  <a:srgbClr val="92D050"/>
                </a:solidFill>
              </a:rPr>
              <a:t>pre intenzívny rozvoj vodíkových technológii vo všetkých etapách vodíkového reťazca t.j. výroba, distribúcia, skladovanie a ich využívanie podľa obr. 3</a:t>
            </a:r>
            <a:r>
              <a:rPr lang="sk-SK" sz="2000" b="1" dirty="0" smtClean="0">
                <a:solidFill>
                  <a:srgbClr val="92D050"/>
                </a:solidFill>
              </a:rPr>
              <a:t>.</a:t>
            </a:r>
          </a:p>
          <a:p>
            <a:pPr lvl="0"/>
            <a:endParaRPr lang="sk-SK" sz="2000" b="1" dirty="0">
              <a:solidFill>
                <a:srgbClr val="92D050"/>
              </a:solidFill>
            </a:endParaRPr>
          </a:p>
          <a:p>
            <a:pPr lvl="0"/>
            <a:r>
              <a:rPr lang="sk-SK" sz="2000" b="1" dirty="0" smtClean="0">
                <a:solidFill>
                  <a:srgbClr val="92D050"/>
                </a:solidFill>
              </a:rPr>
              <a:t>3. Zvyšovať konkurencieschopnosť </a:t>
            </a:r>
            <a:r>
              <a:rPr lang="sk-SK" sz="2000" b="1" dirty="0">
                <a:solidFill>
                  <a:srgbClr val="92D050"/>
                </a:solidFill>
              </a:rPr>
              <a:t>slovenského priemyslu pomocou podpory výskumu a vývoja</a:t>
            </a:r>
            <a:r>
              <a:rPr lang="sk-SK" sz="2000" b="1" dirty="0" smtClean="0">
                <a:solidFill>
                  <a:srgbClr val="92D050"/>
                </a:solidFill>
              </a:rPr>
              <a:t>.</a:t>
            </a:r>
          </a:p>
          <a:p>
            <a:pPr lvl="0"/>
            <a:endParaRPr lang="sk-SK" sz="2000" b="1" dirty="0">
              <a:solidFill>
                <a:srgbClr val="92D050"/>
              </a:solidFill>
            </a:endParaRPr>
          </a:p>
          <a:p>
            <a:pPr lvl="0"/>
            <a:r>
              <a:rPr lang="sk-SK" sz="2000" b="1" dirty="0" smtClean="0">
                <a:solidFill>
                  <a:srgbClr val="92D050"/>
                </a:solidFill>
              </a:rPr>
              <a:t>4. Zabezpečiť </a:t>
            </a:r>
            <a:r>
              <a:rPr lang="sk-SK" sz="2000" b="1" dirty="0">
                <a:solidFill>
                  <a:srgbClr val="92D050"/>
                </a:solidFill>
              </a:rPr>
              <a:t>kapacity pre výrobu energie z obnoviteľných zdrojov. Mimo domácich zdrojov  pripraviť podmienky pre import zeleného vodíka.</a:t>
            </a:r>
          </a:p>
          <a:p>
            <a:endParaRPr lang="sk-SK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56386" y="31120"/>
            <a:ext cx="79208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92D050"/>
                </a:solidFill>
              </a:rPr>
              <a:t>Štruktúra Národnej vodíkovej stratégie Slovenskej republiky</a:t>
            </a:r>
          </a:p>
          <a:p>
            <a:r>
              <a:rPr lang="sk-SK" sz="2000" b="1" dirty="0"/>
              <a:t> </a:t>
            </a:r>
            <a:endParaRPr lang="sk-SK" sz="2000" dirty="0"/>
          </a:p>
          <a:p>
            <a:r>
              <a:rPr lang="sk-SK" sz="2000" b="1" dirty="0">
                <a:solidFill>
                  <a:srgbClr val="92D050"/>
                </a:solidFill>
              </a:rPr>
              <a:t>Časť „A“- Preambula, východiská, vodíková misia klimaticky neutrálne </a:t>
            </a:r>
            <a:r>
              <a:rPr lang="sk-SK" sz="2000" b="1" dirty="0" smtClean="0">
                <a:solidFill>
                  <a:srgbClr val="92D050"/>
                </a:solidFill>
              </a:rPr>
              <a:t>Európskej</a:t>
            </a:r>
            <a:r>
              <a:rPr lang="sk-SK" sz="2000" b="1" dirty="0">
                <a:solidFill>
                  <a:srgbClr val="92D050"/>
                </a:solidFill>
              </a:rPr>
              <a:t> </a:t>
            </a:r>
            <a:r>
              <a:rPr lang="sk-SK" sz="2000" b="1" dirty="0" smtClean="0">
                <a:solidFill>
                  <a:srgbClr val="92D050"/>
                </a:solidFill>
              </a:rPr>
              <a:t>Únie</a:t>
            </a:r>
          </a:p>
          <a:p>
            <a:endParaRPr lang="sk-SK" sz="2000" b="1" dirty="0">
              <a:solidFill>
                <a:srgbClr val="92D050"/>
              </a:solidFill>
            </a:endParaRPr>
          </a:p>
          <a:p>
            <a:r>
              <a:rPr lang="sk-SK" sz="2000" b="1" dirty="0">
                <a:solidFill>
                  <a:srgbClr val="92D050"/>
                </a:solidFill>
              </a:rPr>
              <a:t>Časť „B“ – Využívanie </a:t>
            </a:r>
            <a:r>
              <a:rPr lang="sk-SK" sz="2000" b="1" dirty="0" smtClean="0">
                <a:solidFill>
                  <a:srgbClr val="92D050"/>
                </a:solidFill>
              </a:rPr>
              <a:t>vodík</a:t>
            </a:r>
          </a:p>
          <a:p>
            <a:endParaRPr lang="sk-SK" sz="2000" i="1" dirty="0">
              <a:solidFill>
                <a:srgbClr val="92D050"/>
              </a:solidFill>
            </a:endParaRP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- využitie </a:t>
            </a:r>
            <a:r>
              <a:rPr lang="sk-SK" sz="2000" i="1" dirty="0">
                <a:solidFill>
                  <a:srgbClr val="92D050"/>
                </a:solidFill>
              </a:rPr>
              <a:t>vodíka v chemickom priemysle</a:t>
            </a: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- zmena </a:t>
            </a:r>
            <a:r>
              <a:rPr lang="sk-SK" sz="2000" i="1" dirty="0">
                <a:solidFill>
                  <a:srgbClr val="92D050"/>
                </a:solidFill>
              </a:rPr>
              <a:t>v metalurgickom priemysle -  znižovanie spotreba sivého vodíka </a:t>
            </a:r>
            <a:endParaRPr lang="sk-SK" sz="2000" i="1" dirty="0" smtClean="0">
              <a:solidFill>
                <a:srgbClr val="92D050"/>
              </a:solidFill>
            </a:endParaRP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   a</a:t>
            </a:r>
            <a:r>
              <a:rPr lang="sk-SK" sz="2000" i="1" dirty="0">
                <a:solidFill>
                  <a:srgbClr val="92D050"/>
                </a:solidFill>
              </a:rPr>
              <a:t> jeho nahradenie zeleným príp. modrým vodíkom</a:t>
            </a: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- riešenia </a:t>
            </a:r>
            <a:r>
              <a:rPr lang="sk-SK" sz="2000" i="1" dirty="0">
                <a:solidFill>
                  <a:srgbClr val="92D050"/>
                </a:solidFill>
              </a:rPr>
              <a:t>pre dopravu, distribúciu a skladovanie vodíka</a:t>
            </a: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- využívanie </a:t>
            </a:r>
            <a:r>
              <a:rPr lang="sk-SK" sz="2000" i="1" dirty="0">
                <a:solidFill>
                  <a:srgbClr val="92D050"/>
                </a:solidFill>
              </a:rPr>
              <a:t>vodíka v doprave /mobilita</a:t>
            </a:r>
            <a:r>
              <a:rPr lang="sk-SK" sz="2000" i="1" dirty="0" smtClean="0">
                <a:solidFill>
                  <a:srgbClr val="92D050"/>
                </a:solidFill>
              </a:rPr>
              <a:t>/</a:t>
            </a:r>
          </a:p>
          <a:p>
            <a:pPr lvl="0"/>
            <a:r>
              <a:rPr lang="sk-SK" sz="2000" i="1" dirty="0" smtClean="0">
                <a:solidFill>
                  <a:srgbClr val="92D050"/>
                </a:solidFill>
              </a:rPr>
              <a:t>- výroba tepla a jeho využite pre budovy rôzneho typu</a:t>
            </a:r>
            <a:endParaRPr lang="sk-SK" sz="2000" i="1" dirty="0">
              <a:solidFill>
                <a:srgbClr val="92D050"/>
              </a:solidFill>
            </a:endParaRPr>
          </a:p>
          <a:p>
            <a:pPr algn="just"/>
            <a:endParaRPr lang="sk-SK" sz="2000" dirty="0">
              <a:solidFill>
                <a:srgbClr val="92D050"/>
              </a:solidFill>
            </a:endParaRP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23443" y="77155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92D050"/>
                </a:solidFill>
              </a:rPr>
              <a:t>The most common way of using hydrogen in the propulsion systems of mobile vehicles is the application of fuel cells, which create new opportunities in the markets.</a:t>
            </a:r>
          </a:p>
          <a:p>
            <a:pPr algn="just"/>
            <a:endParaRPr lang="sk-SK" sz="2400" b="1" dirty="0">
              <a:solidFill>
                <a:srgbClr val="92D050"/>
              </a:solidFill>
            </a:endParaRPr>
          </a:p>
          <a:p>
            <a:endParaRPr lang="sk-SK" sz="2400" b="1" dirty="0">
              <a:solidFill>
                <a:srgbClr val="92D050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2139702"/>
            <a:ext cx="50405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382</Words>
  <Application>Microsoft Office PowerPoint</Application>
  <PresentationFormat>Prezentácia na obrazovke (16:9)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Tomas</dc:creator>
  <cp:lastModifiedBy>Juraj</cp:lastModifiedBy>
  <cp:revision>139</cp:revision>
  <dcterms:created xsi:type="dcterms:W3CDTF">2019-03-20T18:09:26Z</dcterms:created>
  <dcterms:modified xsi:type="dcterms:W3CDTF">2021-10-24T16:14:50Z</dcterms:modified>
</cp:coreProperties>
</file>