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26" r:id="rId3"/>
    <p:sldId id="458" r:id="rId4"/>
    <p:sldId id="457" r:id="rId5"/>
    <p:sldId id="451" r:id="rId6"/>
    <p:sldId id="455" r:id="rId7"/>
    <p:sldId id="459" r:id="rId8"/>
    <p:sldId id="448" r:id="rId9"/>
    <p:sldId id="453" r:id="rId10"/>
    <p:sldId id="443" r:id="rId11"/>
    <p:sldId id="460" r:id="rId12"/>
    <p:sldId id="461" r:id="rId13"/>
    <p:sldId id="456" r:id="rId14"/>
    <p:sldId id="445" r:id="rId15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88206" autoAdjust="0"/>
  </p:normalViewPr>
  <p:slideViewPr>
    <p:cSldViewPr>
      <p:cViewPr varScale="1">
        <p:scale>
          <a:sx n="76" d="100"/>
          <a:sy n="76" d="100"/>
        </p:scale>
        <p:origin x="3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0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B8751-1BF5-4948-836B-D99E8C5E4E17}" type="datetimeFigureOut">
              <a:rPr lang="sk-SK" smtClean="0"/>
              <a:t>26.10.2021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B4DF2-A63F-46D0-80C2-C52FFFBBB8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013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Svetový deň normalizácie 2021, sme oslávili 14. októbra. Heslom Svetového dňa normalizácie 2021 je Spoločná vízia pre lepší svet.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B4DF2-A63F-46D0-80C2-C52FFFBBB8BB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838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CE75-1408-441B-8BCC-AB6F543FA2DD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487F-FE1B-4DDC-B986-A50682717B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B4A-FEE5-491E-B1F4-B933FC1763C4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10B1-140A-4B3E-BA2D-B3F4DA75C0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6418-4F33-481A-B6A8-A9CC312FFCAC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F75E-9954-462E-987A-566725B634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63E0-7B19-40D8-B155-777DD0FA3B32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74FF-3AA2-4447-8E2E-96B68826F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6D05-5A2A-40BC-8712-A6931B1FFD75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F249-6CEC-497A-BF19-7DF881673E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AB53-A1DE-4C78-80FA-69B071B76BE6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53E0-E9B2-49A8-832A-734261FF82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A240-DAE0-4610-976A-008999061E78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C571-26AC-48A5-B8FE-4AD8FA329E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BE06-5CC0-4D9B-A4F4-493F6906B5EE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4D89-28A3-4677-99C8-FCA28A9FC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5083-C56C-45D7-8C2C-9C15532E3BD4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5E4A-FC1E-49AA-AB45-8887E7ADAB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EBDD-B30B-4256-B0D1-FF727CFC503E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ED57-00A0-40A2-B61C-F4F77D9DA0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528C-8D6F-48DF-9E2B-F06065B3BA7F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8121-B2C4-445B-99A7-F314E99610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690CC-78FB-41AF-9271-3AEB3F1E0179}" type="datetimeFigureOut">
              <a:rPr lang="sk-SK"/>
              <a:pPr>
                <a:defRPr/>
              </a:pPr>
              <a:t>26.10.2021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AAB80-3FC8-4250-95C4-678779125B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s.s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nkedin.com/company/unms/" TargetMode="External"/><Relationship Id="rId4" Type="http://schemas.openxmlformats.org/officeDocument/2006/relationships/hyperlink" Target="http://www.facebook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youtu.be/Zm6ymCWAcW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ms.sk/stranka/138/zakladne-vzdelavanie-o-technickej-normalizacii/" TargetMode="External"/><Relationship Id="rId7" Type="http://schemas.openxmlformats.org/officeDocument/2006/relationships/hyperlink" Target="https://academy.iec.ch/login/index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.iso.org/" TargetMode="External"/><Relationship Id="rId5" Type="http://schemas.openxmlformats.org/officeDocument/2006/relationships/hyperlink" Target="https://www.cencenelec.eu/news-and-events/events/?past=1" TargetMode="External"/><Relationship Id="rId4" Type="http://schemas.openxmlformats.org/officeDocument/2006/relationships/hyperlink" Target="https://www.unms.sk/stranka/139/zapojte-sa-a-spolupracujt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3" descr="unms_vzor ppoint1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BlokTextu 4"/>
          <p:cNvSpPr txBox="1">
            <a:spLocks noChangeArrowheads="1"/>
          </p:cNvSpPr>
          <p:nvPr/>
        </p:nvSpPr>
        <p:spPr bwMode="auto">
          <a:xfrm>
            <a:off x="3857625" y="2286000"/>
            <a:ext cx="249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HLAVNÝ</a:t>
            </a:r>
          </a:p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NÁZOV </a:t>
            </a:r>
          </a:p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PREZENTÁCIE </a:t>
            </a:r>
          </a:p>
        </p:txBody>
      </p:sp>
      <p:pic>
        <p:nvPicPr>
          <p:cNvPr id="2052" name="Obrázok 3" descr="OKunms_vzor ppoi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BlokTextu 4"/>
          <p:cNvSpPr txBox="1">
            <a:spLocks noChangeArrowheads="1"/>
          </p:cNvSpPr>
          <p:nvPr/>
        </p:nvSpPr>
        <p:spPr bwMode="auto">
          <a:xfrm>
            <a:off x="3779912" y="116632"/>
            <a:ext cx="48245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k-SK" sz="2400" dirty="0" smtClean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 smtClean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 smtClean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 smtClean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r>
              <a:rPr lang="sk-SK" sz="2400" b="1" dirty="0" smtClean="0">
                <a:solidFill>
                  <a:srgbClr val="1E4E9D"/>
                </a:solidFill>
                <a:latin typeface="Calibri" pitchFamily="34" charset="0"/>
              </a:rPr>
              <a:t>Aktuálne informácie z oblasti technickej normalizácie </a:t>
            </a:r>
          </a:p>
          <a:p>
            <a:pPr algn="ctr"/>
            <a:endParaRPr lang="sk-SK" sz="1600" b="1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sz="2400" b="1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sz="2400" b="1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sz="2400" b="1" dirty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sz="2400" b="1" dirty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sz="2400" b="1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r"/>
            <a:r>
              <a:rPr lang="sk-SK" sz="1600" dirty="0" smtClean="0">
                <a:solidFill>
                  <a:srgbClr val="1E4E9D"/>
                </a:solidFill>
                <a:latin typeface="Calibri" pitchFamily="34" charset="0"/>
              </a:rPr>
              <a:t>Ing. Viera Huková</a:t>
            </a:r>
          </a:p>
          <a:p>
            <a:pPr algn="r"/>
            <a:r>
              <a:rPr lang="sk-SK" sz="1600" dirty="0" smtClean="0">
                <a:solidFill>
                  <a:srgbClr val="1E4E9D"/>
                </a:solidFill>
                <a:latin typeface="Calibri" pitchFamily="34" charset="0"/>
              </a:rPr>
              <a:t>riaditeľka odboru technickej normalizácie</a:t>
            </a:r>
            <a:endParaRPr lang="sk-SK" sz="1600" dirty="0">
              <a:solidFill>
                <a:srgbClr val="1E4E9D"/>
              </a:solidFill>
              <a:latin typeface="Calibri" pitchFamily="34" charset="0"/>
            </a:endParaRPr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259632" y="1700808"/>
            <a:ext cx="7200800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6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Podiel technických noriem podľa jazyka vydania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6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v sústave slovenských technických noriem</a:t>
            </a:r>
            <a:endParaRPr lang="sk-SK" sz="1600" b="1" dirty="0">
              <a:solidFill>
                <a:srgbClr val="1E4E9D"/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15616" y="476672"/>
            <a:ext cx="7956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sk-SK" altLang="sk-SK" sz="1600" b="1" dirty="0" smtClean="0">
                <a:solidFill>
                  <a:schemeClr val="bg1"/>
                </a:solidFill>
              </a:rPr>
              <a:t>SLOVENSKÉ TECHNICKÉ NORMY</a:t>
            </a:r>
            <a:endParaRPr lang="sk-SK" altLang="sk-SK" sz="1600" b="1" dirty="0">
              <a:solidFill>
                <a:schemeClr val="bg1"/>
              </a:solidFill>
            </a:endParaRPr>
          </a:p>
        </p:txBody>
      </p:sp>
      <p:pic>
        <p:nvPicPr>
          <p:cNvPr id="1026" name="Graf 5" descr="Názov: Platn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434" y="2547398"/>
            <a:ext cx="5143500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8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00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497350"/>
            <a:ext cx="7956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sk-SK" altLang="sk-SK" sz="1600" b="1" dirty="0" smtClean="0">
                <a:solidFill>
                  <a:schemeClr val="bg1"/>
                </a:solidFill>
              </a:rPr>
              <a:t>SLOVENSKÉ TECHNICKÉ NORMY</a:t>
            </a:r>
            <a:endParaRPr lang="sk-SK" altLang="sk-SK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57495"/>
              </p:ext>
            </p:extLst>
          </p:nvPr>
        </p:nvGraphicFramePr>
        <p:xfrm>
          <a:off x="2304158" y="2228850"/>
          <a:ext cx="4932138" cy="3360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322">
                  <a:extLst>
                    <a:ext uri="{9D8B030D-6E8A-4147-A177-3AD203B41FA5}">
                      <a16:colId xmlns:a16="http://schemas.microsoft.com/office/drawing/2014/main" val="3950221495"/>
                    </a:ext>
                  </a:extLst>
                </a:gridCol>
                <a:gridCol w="4262816">
                  <a:extLst>
                    <a:ext uri="{9D8B030D-6E8A-4147-A177-3AD203B41FA5}">
                      <a16:colId xmlns:a16="http://schemas.microsoft.com/office/drawing/2014/main" val="3480999364"/>
                    </a:ext>
                  </a:extLst>
                </a:gridCol>
              </a:tblGrid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b="0" dirty="0" smtClean="0">
                          <a:solidFill>
                            <a:schemeClr val="tx1"/>
                          </a:solidFill>
                          <a:effectLst/>
                        </a:rPr>
                        <a:t>Slovenská komora stavebných inžinierov - SKSI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362140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SLOVENSKÉ ELEKTRÁRNE, </a:t>
                      </a:r>
                      <a:r>
                        <a:rPr lang="sk-SK" sz="1100" dirty="0" err="1" smtClean="0">
                          <a:effectLst/>
                        </a:rPr>
                        <a:t>a.s</a:t>
                      </a:r>
                      <a:r>
                        <a:rPr lang="sk-SK" sz="1100" dirty="0">
                          <a:effectLst/>
                        </a:rPr>
                        <a:t>.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587845840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SEZ - KES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3698469494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Slovenská komora architektov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1168435687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Slovenská správa ciest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2536941068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Ministerstvo obrany SR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268978240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Národný inšpektorát práce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3341517138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Západoslovenská distribučná, a.s.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328216049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Východoslovenská distribučná, a.s.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1747396620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Stredoslovenská distribučná, a. s.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8178551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54925" y="1471752"/>
            <a:ext cx="47096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rgbClr val="1E4E9D"/>
                </a:solidFill>
                <a:effectLst/>
                <a:latin typeface="+mj-lt"/>
                <a:ea typeface="Calibri" panose="020F0502020204030204" pitchFamily="34" charset="0"/>
              </a:rPr>
              <a:t>Prehľad 10 najväčších odberateľov služby STN-online</a:t>
            </a:r>
            <a:endParaRPr kumimoji="0" lang="sk-SK" altLang="sk-SK" sz="1600" b="1" i="0" u="none" strike="noStrike" cap="none" normalizeH="0" baseline="0" dirty="0" smtClean="0">
              <a:ln>
                <a:noFill/>
              </a:ln>
              <a:solidFill>
                <a:srgbClr val="1E4E9D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66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19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15616" y="476672"/>
            <a:ext cx="7956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sk-SK" altLang="sk-SK" sz="1600" b="1" dirty="0" smtClean="0">
                <a:solidFill>
                  <a:schemeClr val="bg1"/>
                </a:solidFill>
              </a:rPr>
              <a:t>SLOVENSKÉ TECHNICKÉ NORMY</a:t>
            </a:r>
            <a:endParaRPr lang="sk-SK" altLang="sk-SK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44507"/>
              </p:ext>
            </p:extLst>
          </p:nvPr>
        </p:nvGraphicFramePr>
        <p:xfrm>
          <a:off x="2304159" y="2228850"/>
          <a:ext cx="4566920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760">
                  <a:extLst>
                    <a:ext uri="{9D8B030D-6E8A-4147-A177-3AD203B41FA5}">
                      <a16:colId xmlns:a16="http://schemas.microsoft.com/office/drawing/2014/main" val="3950221495"/>
                    </a:ext>
                  </a:extLst>
                </a:gridCol>
                <a:gridCol w="3947160">
                  <a:extLst>
                    <a:ext uri="{9D8B030D-6E8A-4147-A177-3AD203B41FA5}">
                      <a16:colId xmlns:a16="http://schemas.microsoft.com/office/drawing/2014/main" val="34809993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</a:rPr>
                        <a:t>Slovenská komora stavebných inžinierov - SKSI</a:t>
                      </a:r>
                      <a:endParaRPr lang="sk-SK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2476362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SLOVENSKÉ ELEKTRÁRNE, </a:t>
                      </a:r>
                      <a:r>
                        <a:rPr lang="sk-SK" sz="1100" dirty="0" err="1">
                          <a:effectLst/>
                        </a:rPr>
                        <a:t>a.s</a:t>
                      </a:r>
                      <a:r>
                        <a:rPr lang="sk-SK" sz="1100" dirty="0">
                          <a:effectLst/>
                        </a:rPr>
                        <a:t>.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5878458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SEZ - </a:t>
                      </a:r>
                      <a:r>
                        <a:rPr lang="sk-SK" sz="1100" dirty="0" smtClean="0">
                          <a:effectLst/>
                        </a:rPr>
                        <a:t>ES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3698469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Slovenská komora architektov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1168435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Slovenská správa ciest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2536941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Ministerstvo obrany SR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268978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Národný inšpektorát práce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3341517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Západoslovenská distribučná, a.s.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328216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Východoslovenská distribučná, a.s.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17473966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Stredoslovenská distribučná, a. s.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 anchor="b"/>
                </a:tc>
                <a:extLst>
                  <a:ext uri="{0D108BD9-81ED-4DB2-BD59-A6C34878D82A}">
                    <a16:rowId xmlns:a16="http://schemas.microsoft.com/office/drawing/2014/main" val="8178551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9713" y="1333253"/>
            <a:ext cx="561303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rgbClr val="1E4E9D"/>
                </a:solidFill>
                <a:effectLst/>
                <a:latin typeface="+mj-lt"/>
                <a:ea typeface="Calibri" panose="020F0502020204030204" pitchFamily="34" charset="0"/>
              </a:rPr>
              <a:t>Prehľad 10 najčítanejších</a:t>
            </a:r>
            <a:r>
              <a:rPr kumimoji="0" lang="sk-SK" altLang="sk-SK" sz="1600" b="1" i="0" u="none" strike="noStrike" cap="none" normalizeH="0" dirty="0" smtClean="0">
                <a:ln>
                  <a:noFill/>
                </a:ln>
                <a:solidFill>
                  <a:srgbClr val="1E4E9D"/>
                </a:solidFill>
                <a:effectLst/>
                <a:latin typeface="+mj-lt"/>
                <a:ea typeface="Calibri" panose="020F0502020204030204" pitchFamily="34" charset="0"/>
              </a:rPr>
              <a:t> slovenských technických noriem</a:t>
            </a:r>
            <a:endParaRPr kumimoji="0" lang="sk-SK" altLang="sk-SK" sz="1600" b="1" i="0" u="none" strike="noStrike" cap="none" normalizeH="0" baseline="0" dirty="0" smtClean="0">
              <a:ln>
                <a:noFill/>
              </a:ln>
              <a:solidFill>
                <a:srgbClr val="1E4E9D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574390"/>
              </p:ext>
            </p:extLst>
          </p:nvPr>
        </p:nvGraphicFramePr>
        <p:xfrm>
          <a:off x="1770063" y="1789113"/>
          <a:ext cx="5604510" cy="4149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65">
                  <a:extLst>
                    <a:ext uri="{9D8B030D-6E8A-4147-A177-3AD203B41FA5}">
                      <a16:colId xmlns:a16="http://schemas.microsoft.com/office/drawing/2014/main" val="47667899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518284783"/>
                    </a:ext>
                  </a:extLst>
                </a:gridCol>
                <a:gridCol w="3870325">
                  <a:extLst>
                    <a:ext uri="{9D8B030D-6E8A-4147-A177-3AD203B41FA5}">
                      <a16:colId xmlns:a16="http://schemas.microsoft.com/office/drawing/2014/main" val="1267696976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144967266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r>
                        <a:rPr lang="sk-SK" sz="1100" dirty="0" smtClean="0">
                          <a:effectLst/>
                        </a:rPr>
                        <a:t>         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    Norma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r>
                        <a:rPr lang="sk-SK" sz="1100" dirty="0" smtClean="0">
                          <a:effectLst/>
                        </a:rPr>
                        <a:t>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                                                  Názov normy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   Počet </a:t>
                      </a:r>
                      <a:r>
                        <a:rPr lang="sk-SK" sz="1100" dirty="0">
                          <a:effectLst/>
                        </a:rPr>
                        <a:t>stiahnutí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33999431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73 4301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Bytové budovy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3149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5797514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33 2000-4-41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Elektrické inštalácie nízkeho napätia. Časť 4-41: Zaistenie bezpečnosti. Ochrana pred zásahom elektrickým prúdom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2128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387607049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73 0540-2+Z1+Z2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Tepelná ochrana budov. Tepelnotechnické vlastnosti stavebných konštrukcií a budov. Časť 2: Funkčné požiadavky. Konsolidované znenie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1316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90845083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33 2000-6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Elektrické inštalácie nízkeho napätia. Časť 6: Revízia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1265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329774274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33 2000-5-51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Elektrické inštalácie budov. Časť 5-51: Výber a stavba elektrických zariadení. Spoločné pravidlá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998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393190513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EN 62305-3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Ochrana pred bleskom. Časť 3: Hmotné škody na stavbách a ohrozenie života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908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31534599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33 2000-5-52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Elektrické inštalácie nízkeho napätia. Časť 5-52: Výber a stavba elektrických zariadení. Elektrické rozvody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828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34407110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73 6110/Z2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Projektovanie miestnych komunikácií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789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19367567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73 6110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Projektovanie miestnych komunikácií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788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76510786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STN 01 3420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Výkresy pozemných stavieb. Spoločné požiadavky a kreslenie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774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45763616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70063" y="1789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97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910776" y="1663209"/>
            <a:ext cx="7344816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sk-SK" sz="1400" b="1" dirty="0" smtClean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sk-SK" sz="20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Nová webová stránka </a:t>
            </a:r>
            <a:r>
              <a:rPr lang="sk-SK" sz="20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3"/>
              </a:rPr>
              <a:t>www.unms.sk</a:t>
            </a:r>
            <a:endParaRPr lang="sk-SK" sz="2000" b="1" dirty="0" smtClean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sk-SK" sz="2000" b="1" dirty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sk-SK" sz="20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Profil ÚNMS SR </a:t>
            </a:r>
            <a:r>
              <a:rPr lang="sk-SK" sz="20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na Facebooku </a:t>
            </a:r>
            <a:r>
              <a:rPr lang="sk-SK" sz="20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4"/>
              </a:rPr>
              <a:t>www.facebook.com</a:t>
            </a:r>
            <a:endParaRPr lang="sk-SK" sz="2000" b="1" dirty="0" smtClean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sk-SK" sz="20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sk-SK" sz="2000" b="1" dirty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sk-SK" sz="20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Profil ÚNMS SR na </a:t>
            </a:r>
            <a:r>
              <a:rPr lang="sk-SK" sz="2000" b="1" dirty="0" err="1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Linkedln</a:t>
            </a:r>
            <a:r>
              <a:rPr lang="sk-SK" sz="20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k-SK" sz="20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5"/>
              </a:rPr>
              <a:t>www.linkedin.com</a:t>
            </a:r>
            <a:endParaRPr lang="sk-SK" sz="2000" b="1" dirty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sk-SK" sz="1400" b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486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Kde nás nájdete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13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611560" y="1340768"/>
            <a:ext cx="82804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sk-SK" sz="2400" b="1" dirty="0" smtClean="0">
              <a:solidFill>
                <a:srgbClr val="1E4E9D"/>
              </a:solidFill>
            </a:endParaRPr>
          </a:p>
          <a:p>
            <a:endParaRPr lang="sk-SK" sz="2400" b="1" dirty="0">
              <a:solidFill>
                <a:srgbClr val="1E4E9D"/>
              </a:solidFill>
            </a:endParaRPr>
          </a:p>
          <a:p>
            <a:endParaRPr lang="sk-SK" sz="2400" b="1" dirty="0" smtClean="0">
              <a:solidFill>
                <a:srgbClr val="1E4E9D"/>
              </a:solidFill>
            </a:endParaRPr>
          </a:p>
          <a:p>
            <a:r>
              <a:rPr lang="sk-SK" sz="2400" b="1" dirty="0">
                <a:solidFill>
                  <a:srgbClr val="1E4E9D"/>
                </a:solidFill>
              </a:rPr>
              <a:t>	</a:t>
            </a:r>
            <a:r>
              <a:rPr lang="sk-SK" sz="2400" b="1" dirty="0" smtClean="0">
                <a:solidFill>
                  <a:srgbClr val="1E4E9D"/>
                </a:solidFill>
              </a:rPr>
              <a:t>		</a:t>
            </a:r>
          </a:p>
          <a:p>
            <a:endParaRPr lang="sk-SK" sz="2400" b="1" dirty="0">
              <a:solidFill>
                <a:srgbClr val="1E4E9D"/>
              </a:solidFill>
            </a:endParaRPr>
          </a:p>
          <a:p>
            <a:pPr algn="ctr"/>
            <a:r>
              <a:rPr lang="sk-SK" sz="2400" b="1" dirty="0" smtClean="0">
                <a:solidFill>
                  <a:srgbClr val="1E4E9D"/>
                </a:solidFill>
              </a:rPr>
              <a:t>Ďakujem za pozornosť</a:t>
            </a:r>
            <a:endParaRPr lang="sk-SK" sz="2400" dirty="0">
              <a:solidFill>
                <a:srgbClr val="1E4E9D"/>
              </a:solidFill>
            </a:endParaRPr>
          </a:p>
          <a:p>
            <a:pPr algn="ctr"/>
            <a:endParaRPr lang="sk-SK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dirty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dirty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dirty="0" smtClean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endParaRPr lang="sk-SK" dirty="0">
              <a:solidFill>
                <a:srgbClr val="1E4E9D"/>
              </a:solidFill>
              <a:latin typeface="Calibri" pitchFamily="34" charset="0"/>
            </a:endParaRPr>
          </a:p>
          <a:p>
            <a:pPr algn="ctr"/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Deň 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skúšobníctva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a Deň 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normalizácie 2021 </a:t>
            </a:r>
          </a:p>
          <a:p>
            <a:pPr algn="ctr"/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26. 10.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2021</a:t>
            </a:r>
            <a:endParaRPr lang="sk-SK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98808" y="5486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sk-SK" altLang="sk-SK" b="1" dirty="0" smtClean="0">
                <a:solidFill>
                  <a:schemeClr val="bg1"/>
                </a:solidFill>
              </a:rPr>
              <a:t>ZÁVER</a:t>
            </a:r>
            <a:endParaRPr lang="sk-SK" alt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4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827584" y="1004718"/>
            <a:ext cx="7776864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endParaRPr lang="sk-SK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SHARED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VISION FOR A BETTER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WORL</a:t>
            </a:r>
            <a:r>
              <a:rPr lang="sk-SK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</a:t>
            </a:r>
            <a:endParaRPr lang="sk-SK" b="1" i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Spoločná 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vízia pre lepší </a:t>
            </a:r>
            <a:r>
              <a:rPr lang="sk-SK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svet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endParaRPr lang="sk-SK" sz="1400" dirty="0" smtClean="0">
              <a:latin typeface="+mn-lt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Spoločná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vízia pre lepší svet je témou tohoročného Svetového dňa normalizácie, ktorá predstavuje začiatok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kampane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zameranej na zvýšenie povedomia o tom, ako medzinárodné normy prispievajú k cieľom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Organizácie spojených národov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v oblasti trvalo udržateľného rozvoja. </a:t>
            </a:r>
            <a:endParaRPr lang="sk-SK" sz="1400" b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endParaRPr lang="sk-SK" sz="1400" b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Spoločný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boj proti globálnym výzvam, ako sú klimatické zmeny, COVID-19 a nerovnosť, si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v súčasnej dobe,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viac ako kedykoľvek predtým vyžaduje lepšiu spoluprácu, aby sme dosiahli udržateľnú zmenu.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endParaRPr lang="sk-SK" sz="1400" b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Organizácie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a spoločnosti, ktoré chcú prispieť k cieľom udržateľného rozvoja zisťujú, že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práve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medzinárodné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normy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poskytujú účinné nástroje, ktoré im pomôžu čeliť tejto výzve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.</a:t>
            </a:r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		                </a:t>
            </a:r>
            <a:r>
              <a:rPr lang="sk-SK" sz="1400" b="1" dirty="0" smtClean="0">
                <a:latin typeface="+mn-lt"/>
                <a:hlinkClick r:id="rId4"/>
              </a:rPr>
              <a:t>https://youtu.be/Zm6ymCWAcWM</a:t>
            </a:r>
            <a:endParaRPr lang="sk-SK" sz="1400" b="1" dirty="0" smtClean="0">
              <a:latin typeface="+mn-lt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530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Svetový deň normalizácie – 14. október 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5"/>
          <a:srcRect t="86323" r="1576"/>
          <a:stretch/>
        </p:blipFill>
        <p:spPr>
          <a:xfrm>
            <a:off x="564704" y="5438577"/>
            <a:ext cx="8579296" cy="65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346200" y="1040338"/>
            <a:ext cx="7258248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k-SK" sz="14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organizačné a procesné zmeny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apracovanie zmien do metodiky </a:t>
            </a:r>
          </a:p>
          <a:p>
            <a:pPr algn="just"/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zmena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spôsobu </a:t>
            </a:r>
            <a:r>
              <a:rPr lang="sk-SK" sz="1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zazmluvňovania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úloh na preklady európskych a medzinárodných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noriem</a:t>
            </a:r>
          </a:p>
          <a:p>
            <a:pPr algn="just"/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návrh na zaradenie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predmetu Technická normalizácia do učebných osnov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ZŠ a SOŠ a v rámci vzdelávania na univerzitách</a:t>
            </a:r>
          </a:p>
          <a:p>
            <a:pPr algn="just"/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zlepšenie materiálno-technického vybavenia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štúdia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uskutočniteľnosti na dodanie nového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informačného systému, nový portál noriem, nový e-</a:t>
            </a:r>
            <a:r>
              <a:rPr lang="sk-SK" sz="14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shop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roku 2021 ÚNMS SR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vyplatí 110.669,70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EUR za preklady a tvorbu pôvodných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STN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530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Čo je nové na odbore technickej normalizácie?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3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219556" y="1196752"/>
            <a:ext cx="7416824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Od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16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 07. 2021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je účinná novela zákona č. 60/2018 Z. z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 technickej normalizácii v znení neskorších predpisov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ktorá súvisela s nadobudnutím účinnosti nariadenia Európskeho parlamentu a Rady (EÚ) 2018/1724 z 2. októbra 2018 o zriadení jednotnej digitálnej brány. </a:t>
            </a:r>
          </a:p>
          <a:p>
            <a:pPr algn="just"/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 októbri 2021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bol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na predbežnom pripomienkovom konaní návrh nového zákona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Ministerstva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hospodárstva Slovenskej republiky, ktorým sa menia a dopĺňajú niektoré zákony v súvislosti so zlepšovaním podnikateľského prostredia. Bude sa opäť novelizovať zákon č. 60/2018 Z. z. o technickej normalizácii v znení neskorších predpisov, ktorý doplní právo ÚNMS SR sprístupniť bezodplatne pôvodné slovenské technické normy alebo pôvodné technické normalizačné informácie po dobu trvania mimoriadnej situácie.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 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roku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2022 plánuje ÚNMS SR otvoriť zákon č. 60/2018 Z. z. o technickej normalizácii v znení neskorších predpisov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 vlastnej iniciatívy a upraviť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niektoré jeho časti,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ktoré vyplynuli z aplikačnej praxe. </a:t>
            </a:r>
            <a:endParaRPr lang="sk-SK" sz="14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Zapojenie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sa do akčných plánov a národných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stratégií (Akčný plán realizácie Národnej vodíkovej stratégie, Akčný plán realizácie Národnej stratégie kybernetickej bezpečnosti 2021-2025).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Pripomienkovanie všeobecne záväzných právnych predpisov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rámci medzirezortného pripomienkového konania.</a:t>
            </a: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530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Legislatíva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0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371342" y="1428452"/>
            <a:ext cx="6945074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sk-SK" sz="14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prípade STN a TNI prijímaných do sústavy STN </a:t>
            </a:r>
            <a:r>
              <a:rPr lang="sk-SK" sz="14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bez prekladu do štátneho jazyka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môžeme na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základe kvartálnych kontrolných výstupov z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informačného systému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BINOR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konštatovať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že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 európskych normách,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ktoré boli zapísané v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informačnom systéme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BINOR v januári t.r.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 proces skrátil v priemere zo 149 dní na 78 dní.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endParaRPr lang="sk-SK" sz="1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Skrátenie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doby prijatia STN do sústavy STN </a:t>
            </a:r>
            <a:r>
              <a:rPr lang="sk-SK" sz="14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prekladom do štátneho jazyka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bolo možné vyhodnotiť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už k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24.09.2021 za úlohy, ktoré boli zaradené do programu rozvoja technickej normalizácie  v rámci zoznamu č. 3/2021 a zoznamu č. 4/2021.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Priemerná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dĺžka prevzatia normy do sústavy STN prekladom predstavovala 11,26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mesiaca.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sk-SK" sz="1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Čas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prijatia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európskej normy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 sústavy STN  prekladom od zapísania do IS BINOR sa môže predĺžiť z dôvodu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neskoršieho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záujmu technickej verejnosti (napr. TK) o preklad, alebo sa na úlohu neprihlási žiaden spracovateľ, príp. spracovateľ požiada o predĺženie lehôt odovzdania návrhov z  objektívnych príčin  a podobne. 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530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Skrátenie procesu tvorby STN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3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187624" y="1132671"/>
            <a:ext cx="734481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sk-SK" sz="1400" b="1" dirty="0" smtClean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Kurz obsahujúci základy normalizačnej práce (4 prezentácie, vrátane audio verzií): </a:t>
            </a:r>
            <a:r>
              <a:rPr lang="sk-SK" sz="14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3"/>
              </a:rPr>
              <a:t>https://www.unms.sk/stranka/138/zakladne-vzdelavanie-o-technickej-normalizacii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3"/>
              </a:rPr>
              <a:t>/</a:t>
            </a:r>
            <a:endParaRPr lang="sk-SK" sz="1400" b="1" dirty="0" smtClean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Viac informácií ako sa zapojiť do činnosti v oblasti technickej normalizácie</a:t>
            </a:r>
            <a:r>
              <a:rPr lang="sk-SK" sz="14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sk-SK" sz="14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4"/>
              </a:rPr>
              <a:t>https://www.unms.sk/stranka/139/zapojte-sa-a-spolupracujte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  <a:hlinkClick r:id="rId4"/>
              </a:rPr>
              <a:t>/</a:t>
            </a:r>
            <a:endParaRPr lang="sk-SK" sz="1400" b="1" dirty="0" smtClean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Bezodplatné </a:t>
            </a:r>
            <a:r>
              <a:rPr lang="sk-SK" sz="1400" b="1" dirty="0" err="1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webináre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 CEN a CENELEC pre širokú verejnosť: </a:t>
            </a:r>
            <a:r>
              <a:rPr lang="sk-SK" sz="1400" b="1" u="sng" dirty="0">
                <a:latin typeface="+mn-lt"/>
                <a:cs typeface="Arial" panose="020B0604020202020204" pitchFamily="34" charset="0"/>
                <a:hlinkClick r:id="rId5"/>
              </a:rPr>
              <a:t>https://www.cencenelec.eu/news-and-events/events/?</a:t>
            </a:r>
            <a:r>
              <a:rPr lang="sk-SK" sz="1400" b="1" u="sng" dirty="0" smtClean="0">
                <a:latin typeface="+mn-lt"/>
                <a:cs typeface="Arial" panose="020B0604020202020204" pitchFamily="34" charset="0"/>
                <a:hlinkClick r:id="rId5"/>
              </a:rPr>
              <a:t>past=1</a:t>
            </a:r>
            <a:endParaRPr lang="sk-SK" sz="1400" b="1" u="sng" dirty="0" smtClean="0"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Vzdelávanie </a:t>
            </a:r>
            <a:r>
              <a:rPr lang="sk-SK" sz="1400" b="1" dirty="0">
                <a:solidFill>
                  <a:srgbClr val="1E4E9D"/>
                </a:solidFill>
                <a:latin typeface="+mn-lt"/>
                <a:cs typeface="Arial" panose="020B0604020202020204" pitchFamily="34" charset="0"/>
              </a:rPr>
              <a:t>pre členov národných TK poskytuje ISO a IEC na samostatných vzdelávacích portáloch ISO: </a:t>
            </a:r>
            <a:r>
              <a:rPr lang="sk-SK" sz="1400" b="1" u="sng" dirty="0">
                <a:latin typeface="+mn-lt"/>
                <a:cs typeface="Arial" panose="020B0604020202020204" pitchFamily="34" charset="0"/>
                <a:hlinkClick r:id="rId6"/>
              </a:rPr>
              <a:t>https://learning.iso.org/</a:t>
            </a:r>
            <a:r>
              <a:rPr lang="sk-SK" sz="1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sk-SK" sz="14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 IEC: </a:t>
            </a:r>
            <a:r>
              <a:rPr lang="sk-SK" sz="1400" b="1" u="sng" dirty="0">
                <a:latin typeface="+mn-lt"/>
                <a:cs typeface="Arial" panose="020B0604020202020204" pitchFamily="34" charset="0"/>
                <a:hlinkClick r:id="rId7"/>
              </a:rPr>
              <a:t>https://</a:t>
            </a:r>
            <a:r>
              <a:rPr lang="sk-SK" sz="1400" b="1" u="sng" dirty="0" smtClean="0">
                <a:latin typeface="+mn-lt"/>
                <a:cs typeface="Arial" panose="020B0604020202020204" pitchFamily="34" charset="0"/>
                <a:hlinkClick r:id="rId7"/>
              </a:rPr>
              <a:t>academy.iec.ch/login/index.php</a:t>
            </a:r>
            <a:endParaRPr lang="sk-SK" sz="1400" b="1" u="sng" dirty="0" smtClean="0"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endParaRPr lang="sk-SK" sz="1400" b="1" u="sng" dirty="0" smtClean="0">
              <a:latin typeface="+mn-lt"/>
              <a:cs typeface="Arial" panose="020B060402020202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Online </a:t>
            </a:r>
            <a:r>
              <a:rPr lang="sk-SK" sz="1400" b="1" dirty="0">
                <a:solidFill>
                  <a:srgbClr val="1E4E9D"/>
                </a:solidFill>
                <a:latin typeface="+mn-lt"/>
              </a:rPr>
              <a:t>prednáška na 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STU, </a:t>
            </a:r>
            <a:r>
              <a:rPr lang="sk-SK" sz="1400" b="1" dirty="0">
                <a:solidFill>
                  <a:srgbClr val="1E4E9D"/>
                </a:solidFill>
                <a:latin typeface="+mn-lt"/>
              </a:rPr>
              <a:t>máj 2021 „Informácie o tvorbe technických 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noriem“</a:t>
            </a:r>
          </a:p>
          <a:p>
            <a:pPr marL="285750" lvl="0" indent="-285750">
              <a:buFontTx/>
              <a:buChar char="-"/>
            </a:pPr>
            <a:endParaRPr lang="sk-SK" sz="1400" b="1" dirty="0" smtClean="0">
              <a:solidFill>
                <a:srgbClr val="1E4E9D"/>
              </a:solidFill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Odborné sympózium </a:t>
            </a:r>
            <a:r>
              <a:rPr lang="sk-SK" sz="1400" b="1" dirty="0">
                <a:solidFill>
                  <a:srgbClr val="1E4E9D"/>
                </a:solidFill>
                <a:latin typeface="+mn-lt"/>
              </a:rPr>
              <a:t>STRECHY 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2021, november 2021</a:t>
            </a:r>
          </a:p>
          <a:p>
            <a:pPr marL="285750" lvl="0" indent="-285750">
              <a:buFontTx/>
              <a:buChar char="-"/>
            </a:pPr>
            <a:endParaRPr lang="sk-SK" sz="1400" b="1" dirty="0" smtClean="0">
              <a:solidFill>
                <a:srgbClr val="1E4E9D"/>
              </a:solidFill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Prednáška </a:t>
            </a:r>
            <a:r>
              <a:rPr lang="sk-SK" sz="1400" b="1" dirty="0">
                <a:solidFill>
                  <a:srgbClr val="1E4E9D"/>
                </a:solidFill>
                <a:latin typeface="+mn-lt"/>
              </a:rPr>
              <a:t>pre autorizovaných inžinierov združených v Slovenskej komore stavebných 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inžinierov, december 2021</a:t>
            </a:r>
          </a:p>
          <a:p>
            <a:pPr lvl="0"/>
            <a:endParaRPr lang="sk-SK" sz="1400" b="1" dirty="0" smtClean="0">
              <a:solidFill>
                <a:srgbClr val="1E4E9D"/>
              </a:solidFill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Spoločná online konferencia Deň </a:t>
            </a:r>
            <a:r>
              <a:rPr lang="sk-SK" sz="1400" b="1" dirty="0">
                <a:solidFill>
                  <a:srgbClr val="1E4E9D"/>
                </a:solidFill>
                <a:latin typeface="+mn-lt"/>
              </a:rPr>
              <a:t>skúšobníctva a Deň </a:t>
            </a:r>
            <a:r>
              <a:rPr lang="sk-SK" sz="1400" b="1" dirty="0" smtClean="0">
                <a:solidFill>
                  <a:srgbClr val="1E4E9D"/>
                </a:solidFill>
                <a:latin typeface="+mn-lt"/>
              </a:rPr>
              <a:t>normalizácie, 26. 10. 2021</a:t>
            </a:r>
            <a:endParaRPr lang="sk-SK" sz="1400" b="1" u="sng" dirty="0">
              <a:solidFill>
                <a:srgbClr val="1E4E9D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sk-SK" sz="1400" b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530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Vzdelávanie, semináre, konferencie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21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187624" y="1040338"/>
            <a:ext cx="7344816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69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aktívnych technických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komisií, takmer 800 členov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lvl="0" indent="-285750" algn="just">
              <a:buFontTx/>
              <a:buChar char="-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nový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prístup v zverejnení TK na webovom sídle úradu podľa sektorov, s previazaním na európske a medzinárodné TC– ide sektory na európskej normalizačnej úrovni, pričom ku každému sektoru sú priradené európske TC , ktoré sú v pôsobnosti príslušnej TK</a:t>
            </a:r>
          </a:p>
          <a:p>
            <a:pPr marL="285750" indent="-285750" algn="just">
              <a:buFontTx/>
              <a:buChar char="-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zmeny v štatúte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TK, dotazník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 členov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TK a medzinárodnej spolupráce</a:t>
            </a: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Výsledky dotazníkového prieskumu:</a:t>
            </a:r>
          </a:p>
          <a:p>
            <a:pPr algn="just"/>
            <a:endParaRPr lang="sk-SK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prieskumu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sa zúčastnilo (vyjadrilo svoj názor) 204 členov TK/spracovateľov MS (26%), 572 členov (74%) sa do prieskumu nezapojilo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11 respondentov (8,6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%) prejavilo záujem stať sa spracovateľom medzinárodnej spolupráce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medzi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hlavný dôvod zapojenia sa do medzinárodnej spolupráce patrí prístup k informáciám a ich zdieľanie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37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respondentov (29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%) by prijalo, keby ÚNMS SR prispel akýmkoľvek spôsobom k oceneniu za ich prácu. Jedným z odporúčaní bola možnosť intervencie ÚNMS SR na MŠVV SR ohľadom zvýšenia bodov za vedecko-odbornú činnosť (VOČ)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60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respondentov (47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%) súhlasilo, aby ÚNMS SR zatraktívnil zapojenie sa do normalizačnej spolupráce pre spracovateľov medzinárodnej spolupráce (napr. finančným príspevkom na ZPC, podpora online rokovaní, zabezpečovanie strojových prekladov návrhov v etape verejného prerokovania...)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57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respondentov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(44,5%) súhlasilo, aby ÚNMS SR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pripravil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vzdelávanie pre členov medzinárodnej spolupráce o ich povinnostiach</a:t>
            </a: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486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Technické komisie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86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22" y="35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216046" y="519664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Technické komisie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75656" y="1405104"/>
            <a:ext cx="712879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Realizované návrhy z dotazníkového prieskumu:</a:t>
            </a:r>
          </a:p>
          <a:p>
            <a:endParaRPr lang="sk-SK" sz="1600" b="1" i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online rokovania členov TK (prebiehajú)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zvýšenie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finančného príspevku za preklady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noriem, podpora ÚNMS ohľadom zvýšenia bodov za vedecko odbornú činnosť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(v procese)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osveta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a vzdelávanie členov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TK/MS (v procese)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väčšia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informovanosť o 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technickej normalizácii (prebieha)</a:t>
            </a:r>
          </a:p>
          <a:p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modernizácia webu úradu (v procese riešenia je nový e-</a:t>
            </a:r>
            <a:r>
              <a:rPr lang="sk-SK" sz="1400" b="1" dirty="0" err="1" smtClean="0">
                <a:solidFill>
                  <a:srgbClr val="1E4E9D"/>
                </a:solidFill>
                <a:latin typeface="Calibri" panose="020F0502020204030204" pitchFamily="34" charset="0"/>
              </a:rPr>
              <a:t>shop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 a portál noriem)</a:t>
            </a:r>
          </a:p>
          <a:p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podpora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zo strany ÚNMS SR pri organizovaní verejných </a:t>
            </a: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podujatí (prebieha)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stretnutia s podnikateľskými subjektmi (prebieha)</a:t>
            </a:r>
            <a:endParaRPr lang="sk-SK" sz="1400" b="1" dirty="0">
              <a:solidFill>
                <a:srgbClr val="1E4E9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4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187624" y="1004719"/>
            <a:ext cx="741682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sk-SK" sz="1400" b="1" dirty="0" smtClean="0">
              <a:solidFill>
                <a:srgbClr val="1E4E9D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OTN plní požiadavky súvisiace s národným členstvom v CEN, CENELEC, ISO, IEC, vrátane  </a:t>
            </a:r>
            <a:r>
              <a:rPr lang="sk-SK" sz="1400" b="1" dirty="0">
                <a:solidFill>
                  <a:srgbClr val="1E4E9D"/>
                </a:solidFill>
                <a:latin typeface="Calibri" panose="020F0502020204030204" pitchFamily="34" charset="0"/>
              </a:rPr>
              <a:t>účasti na zasadnutiach určených technických a iných orgánov ISO, IEC, CEN a CENELEC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príprava národných stanovísk, voľby do riadiacich štruktúr organizácií (podpora najmä európskych kandidátov)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medzinárodná spolupráca s ISO, IEC, CEN, CENELEC, ETSI a administrácia prístupových práv pre spracovateľov úloh medzinárodnej spolupráce a členov TK (v r. 2021 podpísaných 5 dohôd o spolupráci na tvorbe európskych a medzinárodných noriem), nominácia národných expertov do európskych a medzinárodných technických orgánov (6 expertov do 5 pracovných skupín), registrácia odborníkov na 95 zasadnutí technických štruktúr (TC/SC/PC/WG)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propagácia podujatia „Seminár pre mladých profesionálov v elektrotechnike“ (október 2021, Dubaj), akreditácia 2 expertov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zverejnenie návrhov noriem CEN a CENELEC na verejné prerokovanie, hlasovania pre technickú radu CEN a CENELEC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sk-SK" sz="1400" b="1" dirty="0" smtClean="0">
                <a:solidFill>
                  <a:srgbClr val="1E4E9D"/>
                </a:solidFill>
                <a:latin typeface="Calibri" panose="020F0502020204030204" pitchFamily="34" charset="0"/>
              </a:rPr>
              <a:t>systematická podpora spoločného európskeho úsilia proti pandémii COVID-19; od 3/2020 do 31.3.2021 bezodplatné sprístupnenie národných prevzatí EU noriem a medzinárodných noriem týkajúcich sa zdravotníckych pomôcok, osobných ochranných prostriedkov, lekárskych a ochranných zariadení, pľúcnych ventilátorov a manažérstva rizika a manažérstva plynulého podnikania. Dohoda pracovného stretnutia CEN o tvárových rúškach (CWA 17553:2020 Tvárové rúška na každodenné použitie. Príručka na minimálne požiadavky, skúšobné metódy a použitie, publikovaná v júni 2020 je aj naďalej bezodplatne sprístupnená.</a:t>
            </a:r>
          </a:p>
        </p:txBody>
      </p:sp>
      <p:sp>
        <p:nvSpPr>
          <p:cNvPr id="7" name="BlokTextu 1"/>
          <p:cNvSpPr txBox="1">
            <a:spLocks noChangeArrowheads="1"/>
          </p:cNvSpPr>
          <p:nvPr/>
        </p:nvSpPr>
        <p:spPr bwMode="auto">
          <a:xfrm>
            <a:off x="1187624" y="553080"/>
            <a:ext cx="795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pl-PL" altLang="sk-SK" b="1" cap="all" dirty="0" smtClean="0">
                <a:solidFill>
                  <a:schemeClr val="bg1"/>
                </a:solidFill>
              </a:rPr>
              <a:t>medzinárodná spolupráca</a:t>
            </a:r>
            <a:endParaRPr lang="sk-SK" altLang="sk-SK" b="1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6200" y="2501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18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5363</TotalTime>
  <Words>1642</Words>
  <Application>Microsoft Office PowerPoint</Application>
  <PresentationFormat>Prezentácia na obrazovke (4:3)</PresentationFormat>
  <Paragraphs>234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TO-Lubomir</dc:creator>
  <cp:lastModifiedBy>Huková Viera</cp:lastModifiedBy>
  <cp:revision>462</cp:revision>
  <cp:lastPrinted>2021-10-26T05:08:52Z</cp:lastPrinted>
  <dcterms:created xsi:type="dcterms:W3CDTF">2016-10-03T12:46:39Z</dcterms:created>
  <dcterms:modified xsi:type="dcterms:W3CDTF">2021-10-26T06:26:21Z</dcterms:modified>
</cp:coreProperties>
</file>