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5" r:id="rId3"/>
    <p:sldId id="303" r:id="rId4"/>
    <p:sldId id="306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271" r:id="rId13"/>
  </p:sldIdLst>
  <p:sldSz cx="9144000" cy="6858000" type="screen4x3"/>
  <p:notesSz cx="9926638" cy="679767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etlý štýl 1 - zvýrazneni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etlý štýl 2 - zvýrazneni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redný štýl 1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842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1FBE0-5246-4DFC-8FBE-9A75D431D0A2}" type="datetimeFigureOut">
              <a:rPr lang="sk-SK" smtClean="0"/>
              <a:t>25. 10. 2021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30D5C-97C8-42F0-ABA1-76A3173508B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7899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88DA8-42C0-4611-B891-8CD527582B68}" type="datetimeFigureOut">
              <a:rPr lang="sk-SK" smtClean="0"/>
              <a:t>25. 10. 2021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F946F-F654-4AE3-AEDD-35CDB628F8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077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3CE75-1408-441B-8BCC-AB6F543FA2DD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0487F-FE1B-4DDC-B986-A50682717B8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1B4A-FEE5-491E-B1F4-B933FC1763C4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D10B1-140A-4B3E-BA2D-B3F4DA75C0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96418-4F33-481A-B6A8-A9CC312FFCAC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F75E-9954-462E-987A-566725B634B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E63E0-7B19-40D8-B155-777DD0FA3B32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B74FF-3AA2-4447-8E2E-96B68826F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46D05-5A2A-40BC-8712-A6931B1FFD75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1F249-6CEC-497A-BF19-7DF881673E4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5AB53-A1DE-4C78-80FA-69B071B76BE6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453E0-E9B2-49A8-832A-734261FF82B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A240-DAE0-4610-976A-008999061E78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1C571-26AC-48A5-B8FE-4AD8FA329E5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1BE06-5CC0-4D9B-A4F4-493F6906B5EE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A4D89-28A3-4677-99C8-FCA28A9FC2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95083-C56C-45D7-8C2C-9C15532E3BD4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5E4A-FC1E-49AA-AB45-8887E7ADAB2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BEBDD-B30B-4256-B0D1-FF727CFC503E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ED57-00A0-40A2-B61C-F4F77D9DA0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C528C-8D6F-48DF-9E2B-F06065B3BA7F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18121-B2C4-445B-99A7-F314E996100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5690CC-78FB-41AF-9271-3AEB3F1E0179}" type="datetimeFigureOut">
              <a:rPr lang="sk-SK"/>
              <a:pPr>
                <a:defRPr/>
              </a:pPr>
              <a:t>25. 10. 2021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0AAB80-3FC8-4250-95C4-678779125B4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ms.sk/?uvodna-strank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ok 3" descr="unms_vzor ppoint1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BlokTextu 4"/>
          <p:cNvSpPr txBox="1">
            <a:spLocks noChangeArrowheads="1"/>
          </p:cNvSpPr>
          <p:nvPr/>
        </p:nvSpPr>
        <p:spPr bwMode="auto">
          <a:xfrm>
            <a:off x="3857625" y="2286000"/>
            <a:ext cx="24939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3200">
                <a:solidFill>
                  <a:srgbClr val="1E4E9D"/>
                </a:solidFill>
                <a:latin typeface="Calibri" pitchFamily="34" charset="0"/>
              </a:rPr>
              <a:t>HLAVNÝ</a:t>
            </a:r>
          </a:p>
          <a:p>
            <a:r>
              <a:rPr lang="sk-SK" sz="3200">
                <a:solidFill>
                  <a:srgbClr val="1E4E9D"/>
                </a:solidFill>
                <a:latin typeface="Calibri" pitchFamily="34" charset="0"/>
              </a:rPr>
              <a:t>NÁZOV </a:t>
            </a:r>
          </a:p>
          <a:p>
            <a:r>
              <a:rPr lang="sk-SK" sz="3200">
                <a:solidFill>
                  <a:srgbClr val="1E4E9D"/>
                </a:solidFill>
                <a:latin typeface="Calibri" pitchFamily="34" charset="0"/>
              </a:rPr>
              <a:t>PREZENTÁCIE </a:t>
            </a:r>
          </a:p>
        </p:txBody>
      </p:sp>
      <p:pic>
        <p:nvPicPr>
          <p:cNvPr id="2052" name="Obrázok 3" descr="OKunms_vzor ppoi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BlokTextu 4"/>
          <p:cNvSpPr txBox="1">
            <a:spLocks noChangeArrowheads="1"/>
          </p:cNvSpPr>
          <p:nvPr/>
        </p:nvSpPr>
        <p:spPr bwMode="auto">
          <a:xfrm>
            <a:off x="3635896" y="2366963"/>
            <a:ext cx="550810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DEŇ SKÚŠOBNÍCTVA</a:t>
            </a:r>
          </a:p>
          <a:p>
            <a:r>
              <a:rPr lang="sk-SK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DEŇ NORMALIZÁCIE</a:t>
            </a:r>
            <a:r>
              <a:rPr lang="sk-SK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sk-SK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</a:br>
            <a:endParaRPr lang="sk-SK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sk-SK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26. </a:t>
            </a:r>
            <a:r>
              <a:rPr lang="sk-SK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október 2021</a:t>
            </a:r>
          </a:p>
        </p:txBody>
      </p:sp>
      <p:sp>
        <p:nvSpPr>
          <p:cNvPr id="7" name="BlokTextu 4"/>
          <p:cNvSpPr txBox="1">
            <a:spLocks noChangeArrowheads="1"/>
          </p:cNvSpPr>
          <p:nvPr/>
        </p:nvSpPr>
        <p:spPr bwMode="auto">
          <a:xfrm>
            <a:off x="3610884" y="4699816"/>
            <a:ext cx="55081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Ing. </a:t>
            </a:r>
            <a:r>
              <a:rPr lang="sk-SK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Tomáš Miřetinský</a:t>
            </a:r>
            <a:endParaRPr lang="sk-SK" sz="2000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sk-SK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o</a:t>
            </a:r>
            <a:r>
              <a:rPr lang="sk-SK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dbor metrológie ÚNMS </a:t>
            </a:r>
            <a:r>
              <a:rPr lang="sk-SK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SR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Novela zákona o metrológii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592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k-SK" altLang="sk-SK" dirty="0" smtClean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 algn="just">
              <a:defRPr/>
            </a:pP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Registrácia:</a:t>
            </a:r>
          </a:p>
          <a:p>
            <a:pPr algn="just">
              <a:defRPr/>
            </a:pPr>
            <a:endParaRPr lang="sk-SK" altLang="sk-SK" sz="14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odstránenie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byrokratickej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záťaže,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možný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súbeh registrácie a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autorizácie,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interval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kalibrácie používaných </a:t>
            </a:r>
            <a:r>
              <a:rPr lang="sk-SK" altLang="sk-SK" sz="1400" dirty="0" err="1">
                <a:latin typeface="Book Antiqua" panose="02040602050305030304" pitchFamily="18" charset="0"/>
                <a:cs typeface="Arial" panose="020B0604020202020204" pitchFamily="34" charset="0"/>
              </a:rPr>
              <a:t>etalónov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 nemusí byť minimálne rovnaký alebo kratší ako čas platnosti overenia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meradla,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vydať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doklad o oprave alebo o montáži určeného meradla a rovnopis dokladu odovzdať používateľovi určeného meradla, ak o to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požiada.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sz="1400" dirty="0">
              <a:solidFill>
                <a:srgbClr val="FF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Nové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povinnosti:</a:t>
            </a:r>
          </a:p>
          <a:p>
            <a:pPr algn="just">
              <a:defRPr/>
            </a:pPr>
            <a:endParaRPr lang="sk-SK" altLang="sk-SK" sz="14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k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prihláške na registráciu sa predkladá dokumentovaný systém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práce,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pri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oprave určeného meradla registrovaná osoba postupuje podľa dokumentácie, ktorá obsahuje spôsob manipulácie s určeným meradlom, ak takúto dokumentáciu výrobca určeného meradla k meradlu priloží.</a:t>
            </a:r>
          </a:p>
          <a:p>
            <a:pPr algn="just">
              <a:lnSpc>
                <a:spcPct val="150000"/>
              </a:lnSpc>
              <a:defRPr/>
            </a:pP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7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Novela zákona o metrológii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k-SK" altLang="sk-SK" dirty="0" smtClean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 algn="just">
              <a:defRPr/>
            </a:pP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Povolenia </a:t>
            </a: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autorizovaným osobám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vykonávať:</a:t>
            </a:r>
          </a:p>
          <a:p>
            <a:pPr algn="just">
              <a:defRPr/>
            </a:pPr>
            <a:endParaRPr lang="sk-SK" altLang="sk-SK" sz="14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overovanie </a:t>
            </a:r>
            <a:r>
              <a:rPr lang="sk-SK" altLang="sk-SK" sz="1600" dirty="0">
                <a:latin typeface="Book Antiqua" panose="02040602050305030304" pitchFamily="18" charset="0"/>
                <a:cs typeface="Arial" panose="020B0604020202020204" pitchFamily="34" charset="0"/>
              </a:rPr>
              <a:t>meradiel nepodliehajúcich schváleniu </a:t>
            </a: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typu,</a:t>
            </a:r>
            <a:endParaRPr lang="sk-SK" altLang="sk-SK" sz="16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overovanie </a:t>
            </a:r>
            <a:r>
              <a:rPr lang="sk-SK" altLang="sk-SK" sz="1600" dirty="0">
                <a:latin typeface="Book Antiqua" panose="02040602050305030304" pitchFamily="18" charset="0"/>
                <a:cs typeface="Arial" panose="020B0604020202020204" pitchFamily="34" charset="0"/>
              </a:rPr>
              <a:t>meradiel overovaných vo viacerých </a:t>
            </a: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etapách,</a:t>
            </a:r>
            <a:endParaRPr lang="sk-SK" altLang="sk-SK" sz="16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skúšky </a:t>
            </a:r>
            <a:r>
              <a:rPr lang="sk-SK" altLang="sk-SK" sz="1600" dirty="0">
                <a:latin typeface="Book Antiqua" panose="02040602050305030304" pitchFamily="18" charset="0"/>
                <a:cs typeface="Arial" panose="020B0604020202020204" pitchFamily="34" charset="0"/>
              </a:rPr>
              <a:t>pri schválení typu meradla na základe poverenia </a:t>
            </a: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SMÚ,</a:t>
            </a:r>
            <a:endParaRPr lang="sk-SK" altLang="sk-SK" sz="16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skúšky </a:t>
            </a:r>
            <a:r>
              <a:rPr lang="sk-SK" altLang="sk-SK" sz="1600" dirty="0">
                <a:latin typeface="Book Antiqua" panose="02040602050305030304" pitchFamily="18" charset="0"/>
                <a:cs typeface="Arial" panose="020B0604020202020204" pitchFamily="34" charset="0"/>
              </a:rPr>
              <a:t>pri štatistickej kontrole na základe poverenia </a:t>
            </a:r>
            <a:r>
              <a:rPr lang="sk-SK" altLang="sk-SK" sz="16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SMÚ.</a:t>
            </a:r>
            <a:endParaRPr lang="sk-SK" altLang="sk-SK" sz="16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sk-SK" altLang="sk-SK" sz="1600" dirty="0">
              <a:solidFill>
                <a:srgbClr val="FF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ĺžnik 5"/>
          <p:cNvSpPr/>
          <p:nvPr/>
        </p:nvSpPr>
        <p:spPr>
          <a:xfrm>
            <a:off x="179512" y="2853509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k-SK" sz="2000" b="1" dirty="0"/>
              <a:t>ĎAKUJEM ZA </a:t>
            </a:r>
            <a:r>
              <a:rPr lang="sk-SK" sz="2000" b="1" dirty="0" smtClean="0"/>
              <a:t>POZORNOSŤ</a:t>
            </a:r>
          </a:p>
          <a:p>
            <a:pPr lvl="0" algn="ctr"/>
            <a:endParaRPr lang="sk-SK" sz="2000" b="1" dirty="0"/>
          </a:p>
          <a:p>
            <a:pPr lvl="0" algn="ctr"/>
            <a:endParaRPr lang="sk-SK" sz="2000" b="1" dirty="0" smtClean="0"/>
          </a:p>
          <a:p>
            <a:pPr lvl="0" algn="ctr"/>
            <a:r>
              <a:rPr lang="sk-SK" sz="2000" b="1" dirty="0" smtClean="0">
                <a:hlinkClick r:id="rId3"/>
              </a:rPr>
              <a:t>www.unms.sk</a:t>
            </a:r>
            <a:r>
              <a:rPr lang="sk-SK" sz="2000" b="1" dirty="0" smtClean="0"/>
              <a:t> </a:t>
            </a:r>
            <a:endParaRPr lang="sk-SK" sz="2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125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331640" y="548680"/>
            <a:ext cx="71837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dirty="0" smtClean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KONCEPČNÉ ZÁMERY</a:t>
            </a:r>
            <a:endParaRPr lang="sk-SK" dirty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268760"/>
            <a:ext cx="7056784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k-SK" sz="1400" dirty="0" smtClean="0">
              <a:latin typeface="Bahnschrift SemiLight" panose="020B0502040204020203" pitchFamily="34" charset="0"/>
            </a:endParaRPr>
          </a:p>
          <a:p>
            <a:endParaRPr lang="sk-SK" altLang="sk-SK" sz="1600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r>
              <a:rPr lang="sk-SK" altLang="sk-SK" sz="16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ÚNMS </a:t>
            </a:r>
            <a:r>
              <a:rPr lang="sk-SK" altLang="sk-SK" sz="16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SR </a:t>
            </a:r>
            <a:r>
              <a:rPr lang="sk-SK" altLang="sk-SK" sz="1600" dirty="0">
                <a:solidFill>
                  <a:srgbClr val="C00000"/>
                </a:solidFill>
                <a:latin typeface="Bookman Old Style" panose="02050604050505020204" pitchFamily="18" charset="0"/>
              </a:rPr>
              <a:t>identifikoval 6 základných koncepčných zámerov v oblastiach svojej pôsobnosti, </a:t>
            </a:r>
            <a:r>
              <a:rPr lang="sk-SK" altLang="sk-SK" sz="16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a </a:t>
            </a:r>
            <a:r>
              <a:rPr lang="sk-SK" altLang="sk-SK" sz="1600" dirty="0">
                <a:solidFill>
                  <a:srgbClr val="C00000"/>
                </a:solidFill>
                <a:latin typeface="Bookman Old Style" panose="02050604050505020204" pitchFamily="18" charset="0"/>
              </a:rPr>
              <a:t>to: </a:t>
            </a:r>
          </a:p>
          <a:p>
            <a:endParaRPr lang="sk-SK" altLang="sk-SK" sz="1400" dirty="0">
              <a:latin typeface="Bookman Old Style" panose="020506040505050202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altLang="sk-SK" sz="1400" dirty="0" smtClean="0">
                <a:latin typeface="Bookman Old Style" panose="02050604050505020204" pitchFamily="18" charset="0"/>
              </a:rPr>
              <a:t>podpora </a:t>
            </a:r>
            <a:r>
              <a:rPr lang="sk-SK" altLang="sk-SK" sz="1400" dirty="0">
                <a:latin typeface="Bookman Old Style" panose="02050604050505020204" pitchFamily="18" charset="0"/>
              </a:rPr>
              <a:t>podnikateľského prostredia, </a:t>
            </a:r>
            <a:endParaRPr lang="sk-SK" altLang="sk-SK" sz="1400" dirty="0" smtClean="0">
              <a:latin typeface="Bookman Old Style" panose="020506040505050202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altLang="sk-SK" sz="1400" dirty="0" smtClean="0">
                <a:latin typeface="Bookman Old Style" panose="02050604050505020204" pitchFamily="18" charset="0"/>
              </a:rPr>
              <a:t>zlepšovanie </a:t>
            </a:r>
            <a:r>
              <a:rPr lang="sk-SK" altLang="sk-SK" sz="1400" dirty="0">
                <a:latin typeface="Bookman Old Style" panose="02050604050505020204" pitchFamily="18" charset="0"/>
              </a:rPr>
              <a:t>vlastných procesov a zníženie nadmernej administratívnej </a:t>
            </a:r>
            <a:r>
              <a:rPr lang="sk-SK" altLang="sk-SK" sz="1400" dirty="0" smtClean="0">
                <a:latin typeface="Bookman Old Style" panose="02050604050505020204" pitchFamily="18" charset="0"/>
              </a:rPr>
              <a:t>záťaže,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altLang="sk-SK" sz="1400" dirty="0" smtClean="0">
                <a:latin typeface="Bookman Old Style" panose="02050604050505020204" pitchFamily="18" charset="0"/>
              </a:rPr>
              <a:t>spravodlivejší a transparentnejší systém výberu pokút,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altLang="sk-SK" sz="1400" dirty="0" smtClean="0">
                <a:latin typeface="Bookman Old Style" panose="02050604050505020204" pitchFamily="18" charset="0"/>
              </a:rPr>
              <a:t>digitalizácia procesov,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altLang="sk-SK" sz="1400" dirty="0" smtClean="0">
                <a:latin typeface="Bookman Old Style" panose="02050604050505020204" pitchFamily="18" charset="0"/>
              </a:rPr>
              <a:t>aktívna </a:t>
            </a:r>
            <a:r>
              <a:rPr lang="sk-SK" altLang="sk-SK" sz="1400" dirty="0">
                <a:latin typeface="Bookman Old Style" panose="02050604050505020204" pitchFamily="18" charset="0"/>
              </a:rPr>
              <a:t>spolupráca a komunikácia s </a:t>
            </a:r>
            <a:r>
              <a:rPr lang="sk-SK" altLang="sk-SK" sz="1400" dirty="0" smtClean="0">
                <a:latin typeface="Bookman Old Style" panose="02050604050505020204" pitchFamily="18" charset="0"/>
              </a:rPr>
              <a:t>verejnosťou,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altLang="sk-SK" sz="1400" dirty="0" smtClean="0">
                <a:latin typeface="Bookman Old Style" panose="02050604050505020204" pitchFamily="18" charset="0"/>
              </a:rPr>
              <a:t>zvýšenie </a:t>
            </a:r>
            <a:r>
              <a:rPr lang="sk-SK" altLang="sk-SK" sz="1400" dirty="0">
                <a:latin typeface="Bookman Old Style" panose="02050604050505020204" pitchFamily="18" charset="0"/>
              </a:rPr>
              <a:t>kvality organizácií verejnej správy.</a:t>
            </a:r>
            <a:endParaRPr lang="sk-SK" sz="1400" dirty="0"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8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Podpora podnikateľského </a:t>
            </a:r>
            <a:r>
              <a:rPr lang="sk-SK" altLang="sk-SK" cap="all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prostredia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sk-SK" altLang="sk-SK" sz="1600" dirty="0" smtClean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V </a:t>
            </a: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oblasti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metrológie:</a:t>
            </a:r>
            <a:endParaRPr lang="sk-SK" altLang="sk-SK" sz="16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dirty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aplikovať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legislatívne zmeny v oblasti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metrológie,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podieľať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sa na medzinárodnej úrovni na tvorbe predpisov, príručiek a normatívnych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dokumentov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v oblasti metrológie a metrologickej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kontroly,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vytvárať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vhodné podmienky na rozvoj národnej metrologickej inštitúcie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SMÚ,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r</a:t>
            </a:r>
            <a:r>
              <a:rPr lang="en-US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ozvíjať </a:t>
            </a:r>
            <a:r>
              <a:rPr lang="en-US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metrologickú základňu národných etalónov SR v </a:t>
            </a:r>
            <a:r>
              <a:rPr lang="en-US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SMÚ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,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prehodnotiť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zoznam druhov určených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meradiel. </a:t>
            </a: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93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187624" y="548680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Zlepšovanie vlastných </a:t>
            </a:r>
            <a:r>
              <a:rPr lang="sk-SK" altLang="sk-SK" cap="all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procesov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704856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sk-SK" sz="14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Analyzovaním 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a zlepšovaním vlastných procesov prostredníctvom zavedeného </a:t>
            </a: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systému manažérstva 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kvality a systému manažérstva proti korupcii znížiť nadmernú administratívnu </a:t>
            </a: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záťaž tak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, aby zmeny pocítili </a:t>
            </a: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zákazníci 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ÚNMS SR a v konečnom dôsledku aj spotrebitelia – občania a podnikatelia</a:t>
            </a: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sk-SK" sz="1400" b="1" dirty="0" smtClean="0">
              <a:solidFill>
                <a:srgbClr val="1E4E9D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V oblasti metrológie</a:t>
            </a:r>
            <a:r>
              <a:rPr 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sk-SK" sz="1400" dirty="0" smtClean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Úpravou 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legislatívnych predpisov v oblasti metrológie znížiť nadmernú administratívnu </a:t>
            </a: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záťaž 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v procesoch autorizácie na výkon overovania určených meradiel a na výkon </a:t>
            </a: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úradného 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merania a v procesoch registrácie na opravu alebo montáž určených meradiel </a:t>
            </a:r>
            <a:r>
              <a:rPr 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alebo </a:t>
            </a:r>
            <a:r>
              <a:rPr 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balenie alebo dovoz označených spotrebiteľských balení.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sk-SK" sz="16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/>
            <a:endParaRPr lang="sk-SK" sz="1600" b="1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0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Spravodlivejší a transparentnejší systém výberu pokút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sk-SK" altLang="sk-SK" sz="14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Koncepčným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zámerom ÚNMS SR je nastaviť systém výberu pokút tak, aby výška pokuty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zodpovedala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rozsahu previnenia s cieľom predchádzať preventívnou formou likvidačným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pokutám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v oblastiach pôsobnosti ÚNMS SR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sk-SK" altLang="sk-SK" sz="16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V </a:t>
            </a: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oblasti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metrológie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:</a:t>
            </a:r>
          </a:p>
          <a:p>
            <a:pPr algn="just">
              <a:defRPr/>
            </a:pPr>
            <a:endParaRPr lang="sk-SK" altLang="sk-SK" sz="16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zabezpečiť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kvalitu činností SMI,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zvýšiť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spravodlivosť a efektívnosť systému výberu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pokút.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8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Digitalizácia procesov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sk-SK" altLang="sk-SK" sz="14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ÚNMS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SR chce, s cieľom postupného modernizovania poskytovaných služieb, aplikovať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moderné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informačné technológie v oblastiach ním regulovaných a z toho dôvodu sa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ÚNMS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SR plánuje zapájať do výziev súvisiacich s celoplošnou digitalizáciou verejnej správy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sk-SK" altLang="sk-SK" sz="16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V </a:t>
            </a: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oblasti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metrológie:</a:t>
            </a:r>
            <a:endParaRPr lang="sk-SK" altLang="sk-SK" sz="16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dirty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i</a:t>
            </a:r>
            <a:r>
              <a:rPr lang="pt-BR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mplementovať </a:t>
            </a:r>
            <a:r>
              <a:rPr lang="pt-BR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do praxe informačný systém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,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zvýšiť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úroveň digitalizácie.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5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Aktívna spolupráca a komunikácia s verejnosťou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Cieľom ÚNMS SR je aktívne zapájanie odbornej verejnosti v oblastiach, ktoré zastrešuje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flexibilným reagovaním na aktuálne požiadavky trhu a následným aplikovaním týchto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požiadaviek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do legislatívy, ako i zvýšená angažovanosť ÚNMS SR pri zjednodušovaní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komunikácie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smerom k verejnosti, a to napríklad prostredníctvom prehľadného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jednoduchého užívateľsky prístupného webového sídla ÚNMS SR. ÚNMS SR chce byť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dobrým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partnerom pre občanov v oblastiach, ktoré v zmysle kompetenčného zákona a iných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všeobecne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záväzných právnych predpisov zastrešuje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endParaRPr lang="sk-SK" altLang="sk-SK" sz="14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V </a:t>
            </a: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oblasti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metrológie:</a:t>
            </a:r>
            <a:endParaRPr lang="sk-SK" altLang="sk-SK" sz="16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dirty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podporovať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prostredníctvom úloh rozvoja metrológie prenos informácií,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analyzovať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a vyhodnocovať požiadavky podnikateľskej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sféry,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podporovať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činnosť odborných metrologických združení pôsobiacich v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SR,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aktívne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spolupracovať s vysokými školami, príslušnými rezortmi a priemyselnými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podnikmi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v oblasti vzdelávania.</a:t>
            </a:r>
            <a:endParaRPr lang="en-US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Novela zákona o metrológii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sk-SK" altLang="sk-SK" sz="1400" dirty="0" smtClean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Návrh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zákona, ktorým sa mení a dopĺňa zákon č. 157/2018 Z. z. o metrológii a o zmene a doplnení niektorých zákonov v znení zákona 198/2020 Z. z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.. 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altLang="sk-SK" dirty="0" smtClean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  <a:endParaRPr lang="sk-SK" altLang="sk-SK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Predmetom návrhu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je:</a:t>
            </a:r>
          </a:p>
          <a:p>
            <a:pPr algn="just">
              <a:defRPr/>
            </a:pP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najmä zrovnoprávnenie postavenia subjektov vykonávajúcich overovanie určených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meradiel a zrušenie inštitútu určenej organizácie,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 uvoľnenie trhu v rámci regulácie výkonu overovania druhov určených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meradiel,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zavedenie štatistickej kontroly určených meradiel za účelom predĺženia času platnosti overenia určených meradiel,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precizovanie spôsobilosť v oblasti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metrológie,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úprava ustanovení zákona 157/2018 Z. z. týkajúce sa autorizácie a registrácie za účelom zníženia byrokratickej záťaže pre subjekty vykonávajúce tieto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činnosti. 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1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ok 3" descr="unms_vzor ppoint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BlokTextu 4"/>
          <p:cNvSpPr txBox="1">
            <a:spLocks noChangeArrowheads="1"/>
          </p:cNvSpPr>
          <p:nvPr/>
        </p:nvSpPr>
        <p:spPr bwMode="auto">
          <a:xfrm>
            <a:off x="1259632" y="534118"/>
            <a:ext cx="8442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k-SK" altLang="sk-SK" cap="all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Novela zákona o metrológii</a:t>
            </a:r>
            <a:endParaRPr lang="en-US" altLang="sk-SK" cap="all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3076" name="BlokTextu 5"/>
          <p:cNvSpPr txBox="1">
            <a:spLocks noChangeArrowheads="1"/>
          </p:cNvSpPr>
          <p:nvPr/>
        </p:nvSpPr>
        <p:spPr bwMode="auto">
          <a:xfrm>
            <a:off x="1259632" y="1412776"/>
            <a:ext cx="741682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sk-SK" altLang="sk-SK" dirty="0" smtClean="0">
                <a:latin typeface="Book Antiqua" panose="02040602050305030304" pitchFamily="18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defRPr/>
            </a:pP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Autorizácia:</a:t>
            </a:r>
          </a:p>
          <a:p>
            <a:pPr algn="just">
              <a:defRPr/>
            </a:pPr>
            <a:endParaRPr lang="sk-SK" altLang="sk-SK" sz="14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o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dstránenie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byrokratickej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záťaže,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zrušenie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povinného vlastníctva technického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vybavenia,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možnosť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výberu autorizácie s akreditáciou alebo bez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akreditácie,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možný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súbeh autorizácie a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registrácie,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uvoľnenie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overovania určených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meradiel.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sz="1400" dirty="0">
              <a:solidFill>
                <a:srgbClr val="FF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sk-SK" altLang="sk-SK" sz="1600" dirty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Nové </a:t>
            </a:r>
            <a:r>
              <a:rPr lang="sk-SK" altLang="sk-SK" sz="1600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povinnosti:</a:t>
            </a:r>
          </a:p>
          <a:p>
            <a:pPr algn="just">
              <a:defRPr/>
            </a:pPr>
            <a:endParaRPr lang="sk-SK" altLang="sk-SK" sz="1400" dirty="0">
              <a:solidFill>
                <a:srgbClr val="C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zasielať </a:t>
            </a:r>
            <a:r>
              <a:rPr lang="sk-SK" altLang="sk-SK" sz="1400" dirty="0">
                <a:latin typeface="Book Antiqua" panose="02040602050305030304" pitchFamily="18" charset="0"/>
                <a:cs typeface="Arial" panose="020B0604020202020204" pitchFamily="34" charset="0"/>
              </a:rPr>
              <a:t>na základe žiadosti úradu identifikáciu každého overovaného určeného meradla s uvedením dátumu jeho overenia, v prípade overenia na mieste požívania aj s uvedením miesta jeho </a:t>
            </a:r>
            <a:r>
              <a:rPr lang="sk-SK" altLang="sk-SK" sz="1400" dirty="0" smtClean="0">
                <a:latin typeface="Book Antiqua" panose="02040602050305030304" pitchFamily="18" charset="0"/>
                <a:cs typeface="Arial" panose="020B0604020202020204" pitchFamily="34" charset="0"/>
              </a:rPr>
              <a:t>používania.</a:t>
            </a: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sk-SK" altLang="sk-SK" sz="14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sk-SK" altLang="sk-SK" dirty="0">
              <a:solidFill>
                <a:srgbClr val="1E4E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altLang="sk-SK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781</Words>
  <Application>Microsoft Office PowerPoint</Application>
  <PresentationFormat>Prezentácia na obrazovke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9" baseType="lpstr">
      <vt:lpstr>Arial</vt:lpstr>
      <vt:lpstr>Bahnschrift SemiLight</vt:lpstr>
      <vt:lpstr>Book Antiqua</vt:lpstr>
      <vt:lpstr>Bookman Old Style</vt:lpstr>
      <vt:lpstr>Calibri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TO-Lubomir</dc:creator>
  <cp:lastModifiedBy>Miřetinský Tomáš</cp:lastModifiedBy>
  <cp:revision>98</cp:revision>
  <cp:lastPrinted>2021-09-22T09:25:16Z</cp:lastPrinted>
  <dcterms:created xsi:type="dcterms:W3CDTF">2016-10-03T12:46:39Z</dcterms:created>
  <dcterms:modified xsi:type="dcterms:W3CDTF">2021-10-25T12:52:13Z</dcterms:modified>
</cp:coreProperties>
</file>