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5" r:id="rId9"/>
    <p:sldId id="286" r:id="rId10"/>
    <p:sldId id="287" r:id="rId11"/>
    <p:sldId id="292" r:id="rId12"/>
    <p:sldId id="291" r:id="rId13"/>
    <p:sldId id="288" r:id="rId14"/>
    <p:sldId id="290" r:id="rId15"/>
    <p:sldId id="289" r:id="rId16"/>
    <p:sldId id="293" r:id="rId17"/>
    <p:sldId id="294" r:id="rId18"/>
    <p:sldId id="274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660"/>
  </p:normalViewPr>
  <p:slideViewPr>
    <p:cSldViewPr>
      <p:cViewPr varScale="1">
        <p:scale>
          <a:sx n="60" d="100"/>
          <a:sy n="60" d="100"/>
        </p:scale>
        <p:origin x="137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CA483-DBCC-4921-86ED-0CB5FEAB3AC2}" type="datetimeFigureOut">
              <a:rPr lang="sk-SK" smtClean="0"/>
              <a:t>21. 10. 2021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E1FFF-BE99-4F59-9E48-F4C14E9ED4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3235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7ECE-07D2-48BD-8AF3-4E0AE529848C}" type="datetime1">
              <a:rPr lang="sk-SK" smtClean="0"/>
              <a:t>21. 10. 2021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489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3AD3-2677-475F-BE1F-4085E7121D74}" type="datetime1">
              <a:rPr lang="sk-SK" smtClean="0"/>
              <a:t>21. 10. 2021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171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9E02-5972-4287-87C7-DEB1DD0B798B}" type="datetime1">
              <a:rPr lang="sk-SK" smtClean="0"/>
              <a:t>21. 10. 2021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975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01910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65F7F-505C-405C-9A8B-B17289D9AB00}" type="datetime1">
              <a:rPr lang="sk-SK" smtClean="0"/>
              <a:t>21. 10. 2021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568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6363-A769-43FC-A8BF-1944831F016B}" type="datetime1">
              <a:rPr lang="sk-SK" smtClean="0"/>
              <a:t>21. 10. 2021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672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FCEE-AEDA-4B95-8E06-AA853BD7310B}" type="datetime1">
              <a:rPr lang="sk-SK" smtClean="0"/>
              <a:t>21. 10. 2021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07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CE31-132A-4049-9AFA-99341A9E83AF}" type="datetime1">
              <a:rPr lang="sk-SK" smtClean="0"/>
              <a:t>21. 10. 2021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107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BD7-7538-47BE-9352-66D935360FCF}" type="datetime1">
              <a:rPr lang="sk-SK" smtClean="0"/>
              <a:t>21. 10. 2021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251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436-67D9-426C-ADF8-1ACA5F07C7D5}" type="datetime1">
              <a:rPr lang="sk-SK" smtClean="0"/>
              <a:t>21. 10. 2021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343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2499-0F1F-41B3-BC9B-C9843CA2A8CB}" type="datetime1">
              <a:rPr lang="sk-SK" smtClean="0"/>
              <a:t>21. 10. 2021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002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42E3-AE55-4EA9-AD98-A676394EEA4E}" type="datetime1">
              <a:rPr lang="sk-SK" smtClean="0"/>
              <a:t>21. 10. 2021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792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7F89E-3987-432C-9CF1-0726566377A6}" type="datetime1">
              <a:rPr lang="sk-SK" smtClean="0"/>
              <a:t>21. 10. 2021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A9CCD-00E8-4410-A28F-BFDDAFCADB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507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D0191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398368" cy="1470025"/>
          </a:xfrm>
        </p:spPr>
        <p:txBody>
          <a:bodyPr>
            <a:normAutofit fontScale="90000"/>
          </a:bodyPr>
          <a:lstStyle/>
          <a:p>
            <a:pPr algn="r"/>
            <a:br>
              <a:rPr lang="sk-SK" dirty="0"/>
            </a:br>
            <a:br>
              <a:rPr lang="sk-SK" dirty="0"/>
            </a:br>
            <a:r>
              <a:rPr lang="sk-SK" altLang="sk-SK" dirty="0">
                <a:solidFill>
                  <a:schemeClr val="accent2">
                    <a:lumMod val="75000"/>
                  </a:schemeClr>
                </a:solidFill>
              </a:rPr>
              <a:t>Aktuálne informácie </a:t>
            </a:r>
            <a:br>
              <a:rPr lang="sk-SK" altLang="sk-SK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k-SK" altLang="sk-SK" dirty="0">
                <a:solidFill>
                  <a:schemeClr val="accent2">
                    <a:lumMod val="75000"/>
                  </a:schemeClr>
                </a:solidFill>
              </a:rPr>
              <a:t>z oblasti akreditácie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419872" y="5467022"/>
            <a:ext cx="2520280" cy="266234"/>
          </a:xfrm>
        </p:spPr>
        <p:txBody>
          <a:bodyPr>
            <a:normAutofit fontScale="40000" lnSpcReduction="20000"/>
          </a:bodyPr>
          <a:lstStyle/>
          <a:p>
            <a:pPr algn="r"/>
            <a:endParaRPr lang="sk-SK" dirty="0">
              <a:solidFill>
                <a:srgbClr val="003183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6516216" y="4565685"/>
            <a:ext cx="2286016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26. 10. 2021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Deň skúšobníctva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Juraj Randus</a:t>
            </a:r>
          </a:p>
        </p:txBody>
      </p:sp>
    </p:spTree>
    <p:extLst>
      <p:ext uri="{BB962C8B-B14F-4D97-AF65-F5344CB8AC3E}">
        <p14:creationId xmlns:p14="http://schemas.microsoft.com/office/powerpoint/2010/main" val="147455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05404-2790-42BD-BAB3-20117804D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Úprava cenníka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AE15DE-F4AB-4100-8043-650877B5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Symbol" panose="05050102010706020507" pitchFamily="18" charset="2"/>
              <a:buChar char=""/>
              <a:tabLst>
                <a:tab pos="180975" algn="l"/>
              </a:tabLst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ročný poplatok za udržiavanie akreditácie bude závisieť od rozsahu akreditácie, t. j. počtu určujúcich údajov;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85725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Symbol" panose="05050102010706020507" pitchFamily="18" charset="2"/>
              <a:buChar char=""/>
              <a:tabLst>
                <a:tab pos="180975" algn="l"/>
              </a:tabLst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pri zahraničných službách - vzhľadom na vyššie časové nároky spojené s posudzovaním v cudzom jazyku (prekladom dokumentov) – bude zavedený príplatok;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C8BDFDE-26A3-430F-AB2C-32930DCCC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433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CFA28-9629-4E47-B990-BB943548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Úprava cenníka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A85ACF-FAA7-4BA9-A84B-3A0968A0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ďalšie drobné úpravy – napr. špecifiká v jednotlivých oblastiach akreditácie, ktorých sadzby sa nemenili od roku 2015.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A076F5E-AD38-4C99-B37F-BBE8E6E5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751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A11E5-ED86-40C9-B702-A728576F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Úprava cenníka – kalibračné laboratóriá</a:t>
            </a:r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DBA478E1-B4CD-4565-83D5-6153D4153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614942"/>
              </p:ext>
            </p:extLst>
          </p:nvPr>
        </p:nvGraphicFramePr>
        <p:xfrm>
          <a:off x="457200" y="1600200"/>
          <a:ext cx="8229600" cy="34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16361902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25437808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3577395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40770811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68773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počet veličín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akreditácia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reakreditácia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>
                          <a:effectLst/>
                          <a:latin typeface="+mn-lt"/>
                        </a:rPr>
                        <a:t>dohľad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ročný poplatok za udržiavanie akreditácie 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40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3 920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3 136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1 568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102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4 704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3 920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2 156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089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– 5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6 664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5 488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3 136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727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– 10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9 016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7 840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4 704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177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– 17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11 368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9 800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5 880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5289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– 25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13 720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11 760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8 624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8292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každých ďalších 5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2 352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1 960</a:t>
                      </a:r>
                      <a:endParaRPr lang="sk-SK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1 568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5564284"/>
                  </a:ext>
                </a:extLst>
              </a:tr>
            </a:tbl>
          </a:graphicData>
        </a:graphic>
      </p:graphicFrame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D6EF9BD-4577-445B-98BA-2150CC3A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6163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F6BDB-86A3-4B45-A6CA-FB9A50D45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Úprava cenníka – kalibračné laboratóriá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DF0EA9B-3D87-4C9B-8E17-8C9510DD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13</a:t>
            </a:fld>
            <a:endParaRPr lang="sk-SK"/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19FF0FF0-C44C-42D9-A665-0E7FD15D9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71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Príklady dopadov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8" name="Tabuľka 8">
            <a:extLst>
              <a:ext uri="{FF2B5EF4-FFF2-40B4-BE49-F238E27FC236}">
                <a16:creationId xmlns:a16="http://schemas.microsoft.com/office/drawing/2014/main" id="{8E7AB06B-0EF8-42CD-A04C-DFEDC16C2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275036"/>
              </p:ext>
            </p:extLst>
          </p:nvPr>
        </p:nvGraphicFramePr>
        <p:xfrm>
          <a:off x="107504" y="2179320"/>
          <a:ext cx="8928990" cy="268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570">
                  <a:extLst>
                    <a:ext uri="{9D8B030D-6E8A-4147-A177-3AD203B41FA5}">
                      <a16:colId xmlns:a16="http://schemas.microsoft.com/office/drawing/2014/main" val="3025021630"/>
                    </a:ext>
                  </a:extLst>
                </a:gridCol>
                <a:gridCol w="1275570">
                  <a:extLst>
                    <a:ext uri="{9D8B030D-6E8A-4147-A177-3AD203B41FA5}">
                      <a16:colId xmlns:a16="http://schemas.microsoft.com/office/drawing/2014/main" val="2331551349"/>
                    </a:ext>
                  </a:extLst>
                </a:gridCol>
                <a:gridCol w="1275570">
                  <a:extLst>
                    <a:ext uri="{9D8B030D-6E8A-4147-A177-3AD203B41FA5}">
                      <a16:colId xmlns:a16="http://schemas.microsoft.com/office/drawing/2014/main" val="3515477522"/>
                    </a:ext>
                  </a:extLst>
                </a:gridCol>
                <a:gridCol w="1645898">
                  <a:extLst>
                    <a:ext uri="{9D8B030D-6E8A-4147-A177-3AD203B41FA5}">
                      <a16:colId xmlns:a16="http://schemas.microsoft.com/office/drawing/2014/main" val="1451331169"/>
                    </a:ext>
                  </a:extLst>
                </a:gridCol>
                <a:gridCol w="905242">
                  <a:extLst>
                    <a:ext uri="{9D8B030D-6E8A-4147-A177-3AD203B41FA5}">
                      <a16:colId xmlns:a16="http://schemas.microsoft.com/office/drawing/2014/main" val="850128748"/>
                    </a:ext>
                  </a:extLst>
                </a:gridCol>
                <a:gridCol w="1275570">
                  <a:extLst>
                    <a:ext uri="{9D8B030D-6E8A-4147-A177-3AD203B41FA5}">
                      <a16:colId xmlns:a16="http://schemas.microsoft.com/office/drawing/2014/main" val="3618208455"/>
                    </a:ext>
                  </a:extLst>
                </a:gridCol>
                <a:gridCol w="1275570">
                  <a:extLst>
                    <a:ext uri="{9D8B030D-6E8A-4147-A177-3AD203B41FA5}">
                      <a16:colId xmlns:a16="http://schemas.microsoft.com/office/drawing/2014/main" val="300033128"/>
                    </a:ext>
                  </a:extLst>
                </a:gridCol>
              </a:tblGrid>
              <a:tr h="1075936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subjekt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počet veličín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akreditácia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reakreditácia 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dohľad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ročný poplatok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cyklus / ročne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2876885"/>
                  </a:ext>
                </a:extLst>
              </a:tr>
              <a:tr h="53796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1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-980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-784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-392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-250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-564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8908008"/>
                  </a:ext>
                </a:extLst>
              </a:tr>
              <a:tr h="53796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Stredný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6 – 10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-784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>
                          <a:effectLst/>
                        </a:rPr>
                        <a:t>784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>
                          <a:effectLst/>
                        </a:rPr>
                        <a:t>250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564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5874922"/>
                  </a:ext>
                </a:extLst>
              </a:tr>
              <a:tr h="53796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Veľký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>
                          <a:effectLst/>
                        </a:rPr>
                        <a:t>18 – 25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1 470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1 960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3 724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750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2 632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6626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056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26A84-7C34-4022-B2C4-806CD091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Úprava cenníka – skúšobné a medicínske laboratóriá</a:t>
            </a:r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66F7D063-9731-4888-8861-2A8E9A2FED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255222"/>
              </p:ext>
            </p:extLst>
          </p:nvPr>
        </p:nvGraphicFramePr>
        <p:xfrm>
          <a:off x="457200" y="1600200"/>
          <a:ext cx="8229600" cy="4219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71365770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39908719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67005058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50389332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05882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počet princípov/druhov/typov metód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akreditácia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reakreditácia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dohľad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400" dirty="0">
                          <a:effectLst/>
                          <a:latin typeface="+mn-lt"/>
                        </a:rPr>
                        <a:t>ročný poplatok za udržiavanie akreditácie </a:t>
                      </a:r>
                      <a:endParaRPr lang="sk-SK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6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2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3 528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2 744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1 568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658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– 5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4 312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3 528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1 960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4463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– 10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5 096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4 312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2 744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0173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– 15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7 056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6 272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4 312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9022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– 20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8 624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7 448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5 096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5662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– 30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10 584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9 016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6 272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8917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– 40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12 936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10 976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7 448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1 700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55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– 50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13 328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12 544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8 624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2 000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243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každých ďalších 10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2 352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1 960</a:t>
                      </a:r>
                      <a:endParaRPr lang="sk-SK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1 568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sk-SK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2016531"/>
                  </a:ext>
                </a:extLst>
              </a:tr>
            </a:tbl>
          </a:graphicData>
        </a:graphic>
      </p:graphicFrame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5BD3717-DD36-4AF1-8FCF-813F23AA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032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981AE-677E-4B96-9DA1-36E0EFCC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Úprava cenníka – skúšobné a medicínske laboratóriá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5199C3-43C1-45FD-9994-0F648A9E5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Príklady dopadov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8A7EA5B-AA56-4421-9573-DADFE2EC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15</a:t>
            </a:fld>
            <a:endParaRPr lang="sk-SK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6E153EDA-713D-42AE-AE9E-15C9F326D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29550"/>
              </p:ext>
            </p:extLst>
          </p:nvPr>
        </p:nvGraphicFramePr>
        <p:xfrm>
          <a:off x="143506" y="2420888"/>
          <a:ext cx="8856988" cy="234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8">
                  <a:extLst>
                    <a:ext uri="{9D8B030D-6E8A-4147-A177-3AD203B41FA5}">
                      <a16:colId xmlns:a16="http://schemas.microsoft.com/office/drawing/2014/main" val="3829322606"/>
                    </a:ext>
                  </a:extLst>
                </a:gridCol>
                <a:gridCol w="1486450">
                  <a:extLst>
                    <a:ext uri="{9D8B030D-6E8A-4147-A177-3AD203B41FA5}">
                      <a16:colId xmlns:a16="http://schemas.microsoft.com/office/drawing/2014/main" val="3449932711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3892875614"/>
                    </a:ext>
                  </a:extLst>
                </a:gridCol>
                <a:gridCol w="1496738">
                  <a:extLst>
                    <a:ext uri="{9D8B030D-6E8A-4147-A177-3AD203B41FA5}">
                      <a16:colId xmlns:a16="http://schemas.microsoft.com/office/drawing/2014/main" val="288796662"/>
                    </a:ext>
                  </a:extLst>
                </a:gridCol>
                <a:gridCol w="1033830">
                  <a:extLst>
                    <a:ext uri="{9D8B030D-6E8A-4147-A177-3AD203B41FA5}">
                      <a16:colId xmlns:a16="http://schemas.microsoft.com/office/drawing/2014/main" val="3283052844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685955267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924366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subjekt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počet princípov/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druhov/typov metód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akreditácia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u="none" strike="noStrike" dirty="0">
                          <a:effectLst/>
                          <a:latin typeface="+mn-lt"/>
                        </a:rPr>
                        <a:t>reakreditácia 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dohľad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ročný poplatok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cyklus / ročne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065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1 – 2 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-1 862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- 1 568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-588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-250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-799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0578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Stredný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11 – 15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-1 274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- 392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980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250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564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1629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Veľký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41 – 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-2 842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- 392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2 156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1 250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2 034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3187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536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49B5D-7494-4BDE-AD35-A2163434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Úprava cenníka – CO na produkty</a:t>
            </a:r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FC33A5AB-7199-4DA9-8AB7-3F9B30BA51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82251"/>
              </p:ext>
            </p:extLst>
          </p:nvPr>
        </p:nvGraphicFramePr>
        <p:xfrm>
          <a:off x="457200" y="1600200"/>
          <a:ext cx="8229600" cy="284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80029007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7391526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03638754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2913257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392180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600" dirty="0">
                          <a:effectLst/>
                        </a:rPr>
                        <a:t>počet skupín produktov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600" dirty="0">
                          <a:effectLst/>
                        </a:rPr>
                        <a:t>akreditácia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600" dirty="0">
                          <a:effectLst/>
                        </a:rPr>
                        <a:t>reakreditácia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600" dirty="0">
                          <a:effectLst/>
                        </a:rPr>
                        <a:t>dohľad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0385" algn="l"/>
                        </a:tabLst>
                      </a:pPr>
                      <a:r>
                        <a:rPr lang="sk-SK" sz="1600" dirty="0">
                          <a:effectLst/>
                        </a:rPr>
                        <a:t>ročný poplatok za udržiavanie akreditácie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0404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1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2 352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1 960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1 372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500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462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2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3 528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3 136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2 548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600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02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3 – 5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4 312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3 920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2 744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700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3582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6 – 10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4 704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4 312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3 136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800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6359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za každých ďalších 5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392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>
                          <a:effectLst/>
                        </a:rPr>
                        <a:t>392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392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>
                          <a:effectLst/>
                        </a:rPr>
                        <a:t>200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480678"/>
                  </a:ext>
                </a:extLst>
              </a:tr>
            </a:tbl>
          </a:graphicData>
        </a:graphic>
      </p:graphicFrame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80B0962-E82A-477F-B1CB-B5FE11EE1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93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8C982-CA60-4F2E-81CA-14B45657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Úprava cenníka – CO na produkty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1F2A44F-DF1F-413D-BDEC-E974FE99D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Príklady dopadov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343066D-2117-44F2-ADA1-F10BA575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17</a:t>
            </a:fld>
            <a:endParaRPr lang="sk-SK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33B2B9C0-1FA6-4F7B-8341-ABF5BD913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929992"/>
              </p:ext>
            </p:extLst>
          </p:nvPr>
        </p:nvGraphicFramePr>
        <p:xfrm>
          <a:off x="107504" y="2385537"/>
          <a:ext cx="8856988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4">
                  <a:extLst>
                    <a:ext uri="{9D8B030D-6E8A-4147-A177-3AD203B41FA5}">
                      <a16:colId xmlns:a16="http://schemas.microsoft.com/office/drawing/2014/main" val="128593587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3662362621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3373334007"/>
                    </a:ext>
                  </a:extLst>
                </a:gridCol>
                <a:gridCol w="1460732">
                  <a:extLst>
                    <a:ext uri="{9D8B030D-6E8A-4147-A177-3AD203B41FA5}">
                      <a16:colId xmlns:a16="http://schemas.microsoft.com/office/drawing/2014/main" val="946394014"/>
                    </a:ext>
                  </a:extLst>
                </a:gridCol>
                <a:gridCol w="1069836">
                  <a:extLst>
                    <a:ext uri="{9D8B030D-6E8A-4147-A177-3AD203B41FA5}">
                      <a16:colId xmlns:a16="http://schemas.microsoft.com/office/drawing/2014/main" val="2840574732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225998699"/>
                    </a:ext>
                  </a:extLst>
                </a:gridCol>
                <a:gridCol w="1265284">
                  <a:extLst>
                    <a:ext uri="{9D8B030D-6E8A-4147-A177-3AD203B41FA5}">
                      <a16:colId xmlns:a16="http://schemas.microsoft.com/office/drawing/2014/main" val="3058572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Subjekt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počet skupín produktov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u="none" strike="noStrike" dirty="0">
                          <a:effectLst/>
                          <a:latin typeface="+mn-lt"/>
                        </a:rPr>
                        <a:t>Akreditácia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u="none" strike="noStrike" dirty="0">
                          <a:effectLst/>
                          <a:latin typeface="+mn-lt"/>
                        </a:rPr>
                        <a:t>Reakreditácia 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Dohľad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Ročný poplatok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cyklus / ročne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4899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1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-2 058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-1 568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-392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-250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-720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969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Stredný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3 – 5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784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-50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264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4161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Veľký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11 – 15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-1 764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-784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784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250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  <a:latin typeface="+mn-lt"/>
                        </a:rPr>
                        <a:t>407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9715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799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1B4BD-72BB-46EA-8D74-D75215CC4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897E9D-9B3D-44A2-AAF6-2839463FB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/>
              <a:t>Ďakujem za pozornosť.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/>
              <a:t>juraj.randus@snas.sk</a:t>
            </a:r>
          </a:p>
          <a:p>
            <a:pPr marL="0" indent="0" algn="ctr">
              <a:buNone/>
            </a:pPr>
            <a:endParaRPr lang="sk-SK" sz="9600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254706D-0C97-423B-BB6D-76DFAA26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20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000" dirty="0"/>
              <a:t>SNAS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/>
          </a:bodyPr>
          <a:lstStyle/>
          <a:p>
            <a:pPr algn="just"/>
            <a:r>
              <a:rPr lang="sk-SK" sz="2800" dirty="0"/>
              <a:t>Verejnoprávna organizácia zriadená zákonom č. 505/2009 Z. z.</a:t>
            </a:r>
          </a:p>
          <a:p>
            <a:pPr algn="just"/>
            <a:r>
              <a:rPr lang="sk-SK" sz="2800" dirty="0"/>
              <a:t>Vnútroštátny akreditačný orgán v Slovenskej republike, ktorý vykonáva akreditáciu orgánov posudzovania zhody </a:t>
            </a:r>
          </a:p>
          <a:p>
            <a:pPr algn="just"/>
            <a:r>
              <a:rPr lang="sk-SK" sz="2800" dirty="0"/>
              <a:t>Poslaním SNAS je vykonávať akreditáciu orgánov posudzovania zhody plne v zhode s princípmi a kritériami medzinárodnej akreditácie</a:t>
            </a:r>
          </a:p>
          <a:p>
            <a:pPr marL="0" indent="0">
              <a:buNone/>
            </a:pPr>
            <a:endParaRPr lang="sk-SK" sz="24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63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FFD0A-7DCA-42C2-9E1A-82393C6E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SNAS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F94C3B-19F5-4C67-B4DD-6D512E7C4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3300" dirty="0"/>
              <a:t>Hlavným cieľom akreditácie je, a</a:t>
            </a:r>
            <a:r>
              <a:rPr lang="sk-SK" altLang="sk-SK" sz="3300" dirty="0"/>
              <a:t>by ten kto využíva služby orgánu posudzovania zhody mal dôveru v jeho výstupy. Akreditáciou sú zabezpečené:</a:t>
            </a:r>
          </a:p>
          <a:p>
            <a:pPr eaLnBrk="1" hangingPunct="1">
              <a:spcBef>
                <a:spcPts val="0"/>
              </a:spcBef>
            </a:pPr>
            <a:r>
              <a:rPr lang="sk-SK" altLang="sk-SK" sz="3300" dirty="0"/>
              <a:t>medzinárodná akceptácia výstupov</a:t>
            </a:r>
          </a:p>
          <a:p>
            <a:pPr eaLnBrk="1" hangingPunct="1">
              <a:spcBef>
                <a:spcPts val="0"/>
              </a:spcBef>
            </a:pPr>
            <a:r>
              <a:rPr lang="sk-SK" altLang="sk-SK" sz="3300" dirty="0"/>
              <a:t>trvalý rozvoj systému kvality</a:t>
            </a:r>
          </a:p>
          <a:p>
            <a:pPr eaLnBrk="1" hangingPunct="1">
              <a:spcBef>
                <a:spcPts val="0"/>
              </a:spcBef>
            </a:pPr>
            <a:r>
              <a:rPr lang="sk-SK" altLang="sk-SK" sz="3300" dirty="0"/>
              <a:t>zjednodušenie prístupu na trhy</a:t>
            </a:r>
          </a:p>
          <a:p>
            <a:pPr eaLnBrk="1" hangingPunct="1">
              <a:spcBef>
                <a:spcPts val="0"/>
              </a:spcBef>
            </a:pPr>
            <a:r>
              <a:rPr lang="sk-SK" altLang="sk-SK" sz="3300" dirty="0"/>
              <a:t>predpoklad pre získanie iných poverení (autorizácia, notifikácia)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23E7031-1410-420E-AE54-DBCD812D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398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7D4D8-4AF8-4242-BE2B-0F102BCE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SNAS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5D139D-C063-4134-8168-3077A9A51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dirty="0"/>
              <a:t>Aktuálne poskytujeme akreditačné služby v oblastiach:</a:t>
            </a:r>
          </a:p>
          <a:p>
            <a:pPr marL="0" indent="0">
              <a:buNone/>
            </a:pPr>
            <a:r>
              <a:rPr lang="sk-SK" dirty="0"/>
              <a:t>- laboratórií (skúšobné, kalibračné, medicínske);</a:t>
            </a:r>
          </a:p>
          <a:p>
            <a:pPr>
              <a:buFontTx/>
              <a:buChar char="-"/>
            </a:pPr>
            <a:r>
              <a:rPr lang="sk-SK" dirty="0"/>
              <a:t>inšpekčných orgánov;</a:t>
            </a:r>
          </a:p>
          <a:p>
            <a:pPr>
              <a:buFontTx/>
              <a:buChar char="-"/>
            </a:pPr>
            <a:r>
              <a:rPr lang="sk-SK" dirty="0"/>
              <a:t>organizátorov skúšok spôsobilosti;</a:t>
            </a:r>
          </a:p>
          <a:p>
            <a:pPr>
              <a:buFontTx/>
              <a:buChar char="-"/>
            </a:pPr>
            <a:r>
              <a:rPr lang="sk-SK" dirty="0"/>
              <a:t>certifikačných orgánov (systémy manažérstva, produkty, osoby);</a:t>
            </a:r>
          </a:p>
          <a:p>
            <a:pPr>
              <a:buFontTx/>
              <a:buChar char="-"/>
            </a:pPr>
            <a:r>
              <a:rPr lang="sk-SK" dirty="0"/>
              <a:t>overovateľov emisií skleníkových plynov;</a:t>
            </a:r>
          </a:p>
          <a:p>
            <a:pPr>
              <a:buFontTx/>
              <a:buChar char="-"/>
            </a:pPr>
            <a:r>
              <a:rPr lang="sk-SK" dirty="0"/>
              <a:t>environmentálnych overovateľov;</a:t>
            </a:r>
          </a:p>
          <a:p>
            <a:pPr>
              <a:buFontTx/>
              <a:buChar char="-"/>
            </a:pPr>
            <a:r>
              <a:rPr lang="sk-SK" dirty="0"/>
              <a:t>správnej laboratórnej praxe.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7704C55-C1B3-41F3-A0DB-B472C53CF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045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FAD69-8D4B-45BB-B1A2-D7F97A632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ÚNMS - SNAS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0834B3-4279-4449-AF2E-00DC6AD7C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k-SK" b="1" dirty="0"/>
              <a:t>ÚNMS a SNAS úzko spolupracujú: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533400" algn="l"/>
              </a:tabLst>
            </a:pPr>
            <a:r>
              <a:rPr lang="sk-SK" dirty="0"/>
              <a:t>- 	pri využívaní akreditácie na účely 	autorizácie a notifikácie;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533400" algn="l"/>
              </a:tabLst>
            </a:pPr>
            <a:r>
              <a:rPr lang="sk-SK" dirty="0"/>
              <a:t>-	pri realizácií úloh technickej 	normalizácie</a:t>
            </a:r>
          </a:p>
          <a:p>
            <a:pPr marL="0" indent="0" algn="just">
              <a:buNone/>
            </a:pPr>
            <a:endParaRPr lang="sk-SK" sz="28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91E97B9-3FB7-4B49-99D3-E654154D8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1299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0383F-EDD4-44A4-9DD1-63D680477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SNAS a Covid-19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0A4CB6-0081-425C-9EB4-5EFB918BA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k-SK" sz="5900" b="1" i="0" dirty="0">
                <a:solidFill>
                  <a:srgbClr val="21252B"/>
                </a:solidFill>
                <a:effectLst/>
                <a:latin typeface="Arial" panose="020B0604020202020204" pitchFamily="34" charset="0"/>
              </a:rPr>
              <a:t>SNAS, v súvislosti s nástupom prvej vlny pandémie prijal opatrenia na zabezpečenie realizácie akreditačných činností:</a:t>
            </a:r>
          </a:p>
          <a:p>
            <a:pPr marL="0" indent="0">
              <a:buNone/>
            </a:pPr>
            <a:br>
              <a:rPr lang="sk-SK" sz="5900" dirty="0"/>
            </a:br>
            <a:r>
              <a:rPr lang="sk-SK" sz="5900" b="0" i="0" dirty="0">
                <a:solidFill>
                  <a:srgbClr val="21252B"/>
                </a:solidFill>
                <a:effectLst/>
                <a:latin typeface="Arial" panose="020B0604020202020204" pitchFamily="34" charset="0"/>
              </a:rPr>
              <a:t>- uprednostňujeme vykonávanie akreditačných služieb formou vzdialeného posudzovania. Pri vzdialenom posudzovaní sa aplikujú požiadavky uvedené v MSA-08. CAB je povinný zaslať alebo sprístupniť posudzovacej skupine všetky požadované materiály dohodnutými prostriedkami informačných a komunikačných technológií;</a:t>
            </a:r>
            <a:br>
              <a:rPr lang="sk-SK" sz="5900" dirty="0"/>
            </a:br>
            <a:br>
              <a:rPr lang="sk-SK" dirty="0"/>
            </a:br>
            <a:br>
              <a:rPr lang="sk-SK" dirty="0"/>
            </a:b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3C79A16-68A9-4E4C-B1D0-B6BF3FC4D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698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355A2-64E0-4B7E-B61C-72E94121F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SNAS a Covid-19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DB7833-E4FF-4D67-A849-F9C05344A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dirty="0">
                <a:solidFill>
                  <a:srgbClr val="21252B"/>
                </a:solidFill>
                <a:latin typeface="Arial" panose="020B0604020202020204" pitchFamily="34" charset="0"/>
              </a:rPr>
              <a:t>- v</a:t>
            </a:r>
            <a:r>
              <a:rPr lang="sk-SK" b="0" i="0" dirty="0">
                <a:solidFill>
                  <a:srgbClr val="21252B"/>
                </a:solidFill>
                <a:effectLst/>
                <a:latin typeface="Arial" panose="020B0604020202020204" pitchFamily="34" charset="0"/>
              </a:rPr>
              <a:t> prípade, ak nie je možné realizovať akreditačnú službu formou vzdialeného posudzovania, môže sa aplikovať posúdenie na mieste alebo kombinácia posudzovania na mieste a posudzovania vzdialeným spôsobom. Forma posudzovania musí byť dohodnutá vopred a odsúhlasená všetkými zainteresovanými stranami – vedúcim príslušného odboru SNAS, členmi posudzovacej skupiny a zástupcom CAB, resp. aj zástupcom klienta CAB, v prípade ak sa jedná o svedecké posudzovanie.</a:t>
            </a:r>
            <a:br>
              <a:rPr lang="sk-SK" dirty="0"/>
            </a:br>
            <a:endParaRPr lang="sk-SK" dirty="0"/>
          </a:p>
          <a:p>
            <a:pPr marL="514350" indent="-514350">
              <a:buAutoNum type="arabicPeriod"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842A5BC-16F1-4CBC-B71C-DCA1C9B7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042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D9DFF-84A1-4BFA-83E3-7374BF5BE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Úprava cenníka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FF553E-E872-4DFF-950F-297FC6372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4000" b="1" dirty="0"/>
              <a:t>Hlavný zámer:</a:t>
            </a:r>
          </a:p>
          <a:p>
            <a:pPr marL="0" indent="0" algn="ctr">
              <a:buNone/>
            </a:pPr>
            <a:r>
              <a:rPr lang="sk-SK" sz="40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Navrhnúť spravodlivejší spôsob </a:t>
            </a:r>
          </a:p>
          <a:p>
            <a:pPr marL="0" indent="0" algn="ctr">
              <a:buNone/>
            </a:pPr>
            <a:r>
              <a:rPr lang="sk-SK" sz="40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stanovenia výšky poplatkov </a:t>
            </a:r>
          </a:p>
          <a:p>
            <a:pPr marL="0" indent="0" algn="ctr">
              <a:buNone/>
            </a:pPr>
            <a:r>
              <a:rPr lang="sk-SK" sz="40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 poskytované akreditačné služby</a:t>
            </a:r>
            <a:endParaRPr lang="sk-SK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2800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B40454E-2596-4F98-A85B-5AB96A16F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767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E8BFE-B5C0-4EE9-8A07-656BFD08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Úprava cenníka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7C6A30-1B5E-4ABE-93D7-7515E9A0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/>
              <a:t>Predmet aktualizácie:</a:t>
            </a:r>
          </a:p>
          <a:p>
            <a:pPr marL="0" indent="0" algn="just">
              <a:buNone/>
            </a:pPr>
            <a:endParaRPr lang="sk-SK" dirty="0"/>
          </a:p>
          <a:p>
            <a:pPr marL="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Symbol" panose="05050102010706020507" pitchFamily="18" charset="2"/>
              <a:buChar char=""/>
              <a:tabLst>
                <a:tab pos="180975" algn="l"/>
              </a:tabLst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úprava rozpätia jednotlivých intervalov  a príslušných sadzieb;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180975" algn="l"/>
              </a:tabLst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prehľadnejšie a jednoduchšie zobrazenie výšky poplatkov za akreditačné služby v jednej tabuľke podľa oblastí akreditácie;</a:t>
            </a:r>
          </a:p>
          <a:p>
            <a:pPr marL="0" indent="0" algn="just">
              <a:buNone/>
            </a:pP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1EABE5C-5ABE-4155-BA56-08E2B4AC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9CCD-00E8-4410-A28F-BFDDAFCADBD2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1200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_SNAS_20vyroci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á SNA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Motív_SNAS_20vyrocie</Template>
  <TotalTime>1364</TotalTime>
  <Words>902</Words>
  <Application>Microsoft Office PowerPoint</Application>
  <PresentationFormat>Prezentácia na obrazovke (4:3)</PresentationFormat>
  <Paragraphs>284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Trebuchet MS</vt:lpstr>
      <vt:lpstr>Motív_SNAS_20vyrocie</vt:lpstr>
      <vt:lpstr>  Aktuálne informácie  z oblasti akreditácie</vt:lpstr>
      <vt:lpstr>SNAS</vt:lpstr>
      <vt:lpstr>SNAS</vt:lpstr>
      <vt:lpstr>SNAS</vt:lpstr>
      <vt:lpstr>ÚNMS - SNAS</vt:lpstr>
      <vt:lpstr>SNAS a Covid-19</vt:lpstr>
      <vt:lpstr>SNAS a Covid-19</vt:lpstr>
      <vt:lpstr>Úprava cenníka</vt:lpstr>
      <vt:lpstr>Úprava cenníka</vt:lpstr>
      <vt:lpstr>Úprava cenníka</vt:lpstr>
      <vt:lpstr>Úprava cenníka</vt:lpstr>
      <vt:lpstr>Úprava cenníka – kalibračné laboratóriá</vt:lpstr>
      <vt:lpstr>Úprava cenníka – kalibračné laboratóriá</vt:lpstr>
      <vt:lpstr>Úprava cenníka – skúšobné a medicínske laboratóriá</vt:lpstr>
      <vt:lpstr>Úprava cenníka – skúšobné a medicínske laboratóriá</vt:lpstr>
      <vt:lpstr>Úprava cenníka – CO na produkty</vt:lpstr>
      <vt:lpstr>Úprava cenníka – CO na produkty</vt:lpstr>
      <vt:lpstr>Záver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Dagmar Miklisová</dc:creator>
  <cp:lastModifiedBy>Juraj Randus</cp:lastModifiedBy>
  <cp:revision>63</cp:revision>
  <dcterms:created xsi:type="dcterms:W3CDTF">2019-02-07T14:00:09Z</dcterms:created>
  <dcterms:modified xsi:type="dcterms:W3CDTF">2021-10-21T09:52:33Z</dcterms:modified>
</cp:coreProperties>
</file>