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3"/>
  </p:notesMasterIdLst>
  <p:sldIdLst>
    <p:sldId id="256" r:id="rId2"/>
    <p:sldId id="261" r:id="rId3"/>
    <p:sldId id="270" r:id="rId4"/>
    <p:sldId id="271" r:id="rId5"/>
    <p:sldId id="265" r:id="rId6"/>
    <p:sldId id="273" r:id="rId7"/>
    <p:sldId id="274" r:id="rId8"/>
    <p:sldId id="275" r:id="rId9"/>
    <p:sldId id="267" r:id="rId10"/>
    <p:sldId id="27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háč Ján" initials="RJ" lastIdx="0" clrIdx="0">
    <p:extLst>
      <p:ext uri="{19B8F6BF-5375-455C-9EA6-DF929625EA0E}">
        <p15:presenceInfo xmlns:p15="http://schemas.microsoft.com/office/powerpoint/2012/main" userId="S-1-5-21-1248644485-3150169159-186971291-61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_rok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_rok_program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156249682809444E-2"/>
          <c:w val="0.96562499999999996"/>
          <c:h val="0.94843750317190556"/>
        </c:manualLayout>
      </c:layout>
      <c:ofPieChart>
        <c:ofPieType val="bar"/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Stĺpec1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7BE-4F75-95A3-C42DFCD79E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7BE-4F75-95A3-C42DFCD79E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7BE-4F75-95A3-C42DFCD79E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7BE-4F75-95A3-C42DFCD79E83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A7F-4DD4-B27E-9FF47C11FADA}"/>
              </c:ext>
            </c:extLst>
          </c:dPt>
          <c:cat>
            <c:strRef>
              <c:f>Hárok1!$A$2:$A$5</c:f>
              <c:strCache>
                <c:ptCount val="4"/>
                <c:pt idx="0">
                  <c:v>PPP netýkajúce sa výrobkov</c:v>
                </c:pt>
                <c:pt idx="2">
                  <c:v>PPP týkajúce sa výrobkov</c:v>
                </c:pt>
                <c:pt idx="3">
                  <c:v>4. štv.</c:v>
                </c:pt>
              </c:strCache>
            </c:strRef>
          </c:cat>
          <c:val>
            <c:numRef>
              <c:f>Hárok1!$B$2:$B$5</c:f>
              <c:numCache>
                <c:formatCode>General</c:formatCode>
                <c:ptCount val="4"/>
                <c:pt idx="0">
                  <c:v>70</c:v>
                </c:pt>
                <c:pt idx="2">
                  <c:v>142</c:v>
                </c:pt>
                <c:pt idx="3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7F-4DD4-B27E-9FF47C11F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344565624949052E-2"/>
          <c:y val="3.1867840049405613E-2"/>
          <c:w val="0.67648275293929139"/>
          <c:h val="0.761319817133770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Hárok1!$U$50</c:f>
              <c:strCache>
                <c:ptCount val="1"/>
                <c:pt idx="0">
                  <c:v>zhoda s technickým predpisom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Hárok1!$V$49:$Y$49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Hárok1!$V$50:$Y$50</c:f>
              <c:numCache>
                <c:formatCode>General</c:formatCode>
                <c:ptCount val="4"/>
                <c:pt idx="0">
                  <c:v>7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F0-4386-B9A4-497C133FD23C}"/>
            </c:ext>
          </c:extLst>
        </c:ser>
        <c:ser>
          <c:idx val="1"/>
          <c:order val="1"/>
          <c:tx>
            <c:strRef>
              <c:f>Hárok1!$U$51</c:f>
              <c:strCache>
                <c:ptCount val="1"/>
                <c:pt idx="0">
                  <c:v>nezhoda s technickým predpisom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Hárok1!$V$49:$Y$49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Hárok1!$V$51:$Y$51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F0-4386-B9A4-497C133FD23C}"/>
            </c:ext>
          </c:extLst>
        </c:ser>
        <c:ser>
          <c:idx val="2"/>
          <c:order val="2"/>
          <c:tx>
            <c:strRef>
              <c:f>Hárok1!$U$52</c:f>
              <c:strCache>
                <c:ptCount val="1"/>
                <c:pt idx="0">
                  <c:v>nebezpečný výrobok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Hárok1!$V$49:$Y$49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Hárok1!$V$52:$Y$52</c:f>
              <c:numCache>
                <c:formatCode>General</c:formatCode>
                <c:ptCount val="4"/>
                <c:pt idx="0">
                  <c:v>4</c:v>
                </c:pt>
                <c:pt idx="1">
                  <c:v>17</c:v>
                </c:pt>
                <c:pt idx="2">
                  <c:v>8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F0-4386-B9A4-497C133FD2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956928"/>
        <c:axId val="114978816"/>
        <c:axId val="60971648"/>
      </c:bar3DChart>
      <c:catAx>
        <c:axId val="11495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4978816"/>
        <c:crosses val="autoZero"/>
        <c:auto val="1"/>
        <c:lblAlgn val="ctr"/>
        <c:lblOffset val="100"/>
        <c:noMultiLvlLbl val="0"/>
      </c:catAx>
      <c:valAx>
        <c:axId val="114978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4956928"/>
        <c:crosses val="autoZero"/>
        <c:crossBetween val="between"/>
      </c:valAx>
      <c:serAx>
        <c:axId val="60971648"/>
        <c:scaling>
          <c:orientation val="minMax"/>
        </c:scaling>
        <c:delete val="0"/>
        <c:axPos val="b"/>
        <c:majorTickMark val="out"/>
        <c:minorTickMark val="none"/>
        <c:tickLblPos val="nextTo"/>
        <c:crossAx val="114978816"/>
        <c:crosses val="autoZero"/>
      </c:ser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D76DB-063B-4BFD-BA88-1B55945D261C}" type="datetimeFigureOut">
              <a:rPr lang="sk-SK" smtClean="0"/>
              <a:t>25.10.2021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5052A-B982-45B2-AF82-02D9FF6032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7645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7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143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931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539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405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14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0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760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57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3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1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0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08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631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92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34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77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6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lovenská obchodná inšpekcia – www.soi.s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173" y="2535093"/>
            <a:ext cx="9419523" cy="60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9597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7336" y="0"/>
            <a:ext cx="10018713" cy="1193533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Kontrolná činnosť</a:t>
            </a:r>
            <a:endParaRPr lang="sk-SK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2951078" y="1060136"/>
            <a:ext cx="7684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Ostatné</a:t>
            </a:r>
            <a:endParaRPr lang="sk-S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707334" y="1766236"/>
            <a:ext cx="101715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Nová kompetencia – SOI orgánom dohľadu nad sort. skupinou „</a:t>
            </a:r>
            <a:r>
              <a:rPr lang="sk-SK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drony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Povinnosť každoročne vykonať technické posúdenie motorových vozidiel kategórie M1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Respirátory – problémy so skúšobňou / skúšky v akreditovanom laboratóriu v Poľsku</a:t>
            </a:r>
          </a:p>
          <a:p>
            <a:pPr>
              <a:lnSpc>
                <a:spcPct val="15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 zapojená v medzinárodnom projekte CASP CORONA 2020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Veľmi dobrá spolupráca s FR SR – rok 2022 spoločná akcia na trhu SR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 sa pravidelne zapája do medzinárodných projektov</a:t>
            </a:r>
          </a:p>
          <a:p>
            <a:pPr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1982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7315" y="2173778"/>
            <a:ext cx="10018713" cy="1752599"/>
          </a:xfrm>
        </p:spPr>
        <p:txBody>
          <a:bodyPr>
            <a:normAutofit/>
          </a:bodyPr>
          <a:lstStyle/>
          <a:p>
            <a:r>
              <a:rPr lang="sk-SK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Ďakujem za pozornosť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8337665" y="5478088"/>
            <a:ext cx="3298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JUDr. Tímea Mogyorosiová</a:t>
            </a:r>
            <a:endParaRPr lang="sk-SK" b="1" dirty="0"/>
          </a:p>
          <a:p>
            <a:r>
              <a:rPr lang="sk-SK" dirty="0" smtClean="0"/>
              <a:t>mobil. tel. č.: +421 905 630 104  </a:t>
            </a:r>
            <a:endParaRPr lang="sk-SK" dirty="0"/>
          </a:p>
          <a:p>
            <a:r>
              <a:rPr lang="sk-SK" dirty="0" smtClean="0"/>
              <a:t>email: </a:t>
            </a:r>
            <a:r>
              <a:rPr lang="sk-SK" sz="1600" u="sng" dirty="0" smtClean="0">
                <a:solidFill>
                  <a:srgbClr val="C00000"/>
                </a:solidFill>
              </a:rPr>
              <a:t>timea.mogyorosiova@soi.sk</a:t>
            </a:r>
            <a:endParaRPr lang="sk-SK" u="sng" dirty="0" smtClean="0">
              <a:solidFill>
                <a:srgbClr val="C00000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059870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7336" y="0"/>
            <a:ext cx="10018713" cy="1193533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Kompetencie SOI</a:t>
            </a:r>
            <a:endParaRPr lang="sk-SK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891506" y="1421068"/>
            <a:ext cx="9834543" cy="4579639"/>
          </a:xfrm>
          <a:prstGeom prst="rect">
            <a:avLst/>
          </a:prstGeom>
          <a:noFill/>
          <a:ln/>
        </p:spPr>
        <p:txBody>
          <a:bodyPr vert="horz" lIns="182562" tIns="46037" rIns="182562" bIns="46037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128/2002 Z. z. o štátnej kontrole vnútorného trhu vo veciach ochrany spotrebiteľa</a:t>
            </a:r>
          </a:p>
          <a:p>
            <a:pPr>
              <a:buFont typeface="Arial"/>
              <a:buNone/>
            </a:pP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štátnu kontrolu predaja výrobkov a poskytovania služieb spotrebiteľom </a:t>
            </a:r>
            <a:b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vnútornom trhu,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štátny dozor a kontrolu nad podnikaním v energetike,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dohľad nad trhom podľa osobitného predpisu.</a:t>
            </a:r>
          </a:p>
          <a:p>
            <a:pPr lvl="1">
              <a:buFont typeface="Arial"/>
              <a:buNone/>
            </a:pP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výrobky v prvovýrobe,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potraviny vrátane výroby a prípravy pokrmov pri poskytovaní stravovacích služieb,</a:t>
            </a:r>
          </a:p>
          <a:p>
            <a:pPr lvl="1">
              <a:buFont typeface="Wingdings" pitchFamily="2" charset="2"/>
              <a:buChar char="Ø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tabakové výrobky a kozmetické prostriedky.</a:t>
            </a:r>
          </a:p>
        </p:txBody>
      </p:sp>
      <p:pic>
        <p:nvPicPr>
          <p:cNvPr id="18" name="Obrázok 17" descr="faj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85870" y="2852723"/>
            <a:ext cx="246509" cy="270559"/>
          </a:xfrm>
          <a:prstGeom prst="rect">
            <a:avLst/>
          </a:prstGeom>
        </p:spPr>
      </p:pic>
      <p:pic>
        <p:nvPicPr>
          <p:cNvPr id="19" name="Obrázok 18" descr="faj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85870" y="3571232"/>
            <a:ext cx="246509" cy="270559"/>
          </a:xfrm>
          <a:prstGeom prst="rect">
            <a:avLst/>
          </a:prstGeom>
        </p:spPr>
      </p:pic>
      <p:pic>
        <p:nvPicPr>
          <p:cNvPr id="20" name="Obrázok 19" descr="faj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72606" y="3972694"/>
            <a:ext cx="246509" cy="270559"/>
          </a:xfrm>
          <a:prstGeom prst="rect">
            <a:avLst/>
          </a:prstGeom>
        </p:spPr>
      </p:pic>
      <p:pic>
        <p:nvPicPr>
          <p:cNvPr id="21" name="Obrázok 20" descr="kri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8075" y="4851681"/>
            <a:ext cx="207467" cy="207467"/>
          </a:xfrm>
          <a:prstGeom prst="rect">
            <a:avLst/>
          </a:prstGeom>
        </p:spPr>
      </p:pic>
      <p:pic>
        <p:nvPicPr>
          <p:cNvPr id="22" name="Obrázok 21" descr="kri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8444" y="5218727"/>
            <a:ext cx="207467" cy="207467"/>
          </a:xfrm>
          <a:prstGeom prst="rect">
            <a:avLst/>
          </a:prstGeom>
        </p:spPr>
      </p:pic>
      <p:pic>
        <p:nvPicPr>
          <p:cNvPr id="23" name="Obrázok 22" descr="kri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8444" y="5569394"/>
            <a:ext cx="207467" cy="20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7114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7336" y="0"/>
            <a:ext cx="10018713" cy="1193533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Kontrolná činnosť</a:t>
            </a:r>
            <a:endParaRPr lang="sk-SK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147540722"/>
              </p:ext>
            </p:extLst>
          </p:nvPr>
        </p:nvGraphicFramePr>
        <p:xfrm>
          <a:off x="2840522" y="128755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BlokTextu 10"/>
          <p:cNvSpPr txBox="1"/>
          <p:nvPr/>
        </p:nvSpPr>
        <p:spPr>
          <a:xfrm>
            <a:off x="2840522" y="3734384"/>
            <a:ext cx="19432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PPP netýkajúce sa výrobkov </a:t>
            </a:r>
            <a:b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cca 20</a:t>
            </a: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</a:t>
            </a:r>
            <a:endParaRPr lang="sk-SK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5392898" y="3734384"/>
            <a:ext cx="19432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PPP týkajúce sa výrobkov </a:t>
            </a:r>
            <a:b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cca 80</a:t>
            </a: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</a:t>
            </a:r>
            <a:endParaRPr lang="sk-SK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9115952" y="2534536"/>
            <a:ext cx="19432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Určené a neurčené výrobky</a:t>
            </a:r>
            <a:endParaRPr lang="sk-SK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9115952" y="4088327"/>
            <a:ext cx="19432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Motorové vozidlá na cestnú premávku</a:t>
            </a:r>
            <a:endParaRPr lang="sk-SK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1360233" y="962700"/>
            <a:ext cx="10712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Pôsobnosť a kompetencie SOI: 402 platných právnych predpisov (k 1.1.2021)</a:t>
            </a:r>
            <a:endParaRPr lang="sk-SK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8505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7336" y="0"/>
            <a:ext cx="10018713" cy="1193533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Kontrolná činnosť</a:t>
            </a:r>
            <a:endParaRPr lang="sk-SK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1360233" y="1111847"/>
            <a:ext cx="10712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Zameranie kontrolnej činnosti SOI v rokoch 2020 a 2021 v oblasti výrobkov</a:t>
            </a:r>
            <a:endParaRPr lang="sk-SK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3408217" y="2012992"/>
            <a:ext cx="10141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sk-SK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8406939" y="2012991"/>
            <a:ext cx="1028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spcAft>
                <a:spcPts val="1200"/>
              </a:spcAft>
            </a:pPr>
            <a:r>
              <a:rPr lang="sk-SK" dirty="0"/>
              <a:t>2021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2473035" y="2685359"/>
            <a:ext cx="288451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Hračky 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Svetelné reťazce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El. káble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Respirátory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Výstražné vesty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Výstražné trojuholníky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Bicykle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6386599" y="2531471"/>
            <a:ext cx="506868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sk-SK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Výrazne ovplyvnená pandémiou COVID 19</a:t>
            </a:r>
          </a:p>
          <a:p>
            <a:pPr algn="ctr"/>
            <a:endParaRPr lang="sk-SK" sz="20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Hračky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Svetelné reťazce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Bižutéria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Respirátory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Colná spolupráca</a:t>
            </a:r>
            <a:endParaRPr lang="sk-SK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Motorové vozidlá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Bezdrôtové reproduktory (smernica RED)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6031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4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7336" y="0"/>
            <a:ext cx="10018713" cy="1193533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Kontrolná činnosť</a:t>
            </a:r>
            <a:endParaRPr lang="sk-SK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2539328" y="1060136"/>
            <a:ext cx="8354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Zameranie kontrolnej činnosti v oblasti výrobkov</a:t>
            </a:r>
            <a:endParaRPr lang="sk-S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476277" y="3412156"/>
            <a:ext cx="8534540" cy="327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spcAft>
                <a:spcPts val="10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bezpečnosti a zhody s predpísanými technickými vlastnosťami</a:t>
            </a:r>
          </a:p>
          <a:p>
            <a:pPr marL="285750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označovania – povinné označovanie v zmysle technických predpisov</a:t>
            </a:r>
          </a:p>
          <a:p>
            <a:pPr>
              <a:lnSpc>
                <a:spcPct val="150000"/>
              </a:lnSpc>
              <a:spcAft>
                <a:spcPts val="1000"/>
              </a:spcAft>
              <a:buClr>
                <a:schemeClr val="accent1">
                  <a:lumMod val="75000"/>
                </a:schemeClr>
              </a:buClr>
              <a:buSzPct val="100000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výrobca, dovozca, identifikačné údaje: typ/model, šarža či séria</a:t>
            </a:r>
          </a:p>
          <a:p>
            <a:pPr marL="285750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technickej dokumentácie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EÚ/ES vyhlásenie o zhode / vyhlásenie o parametroch / </a:t>
            </a:r>
            <a:r>
              <a:rPr lang="sk-SK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CoC</a:t>
            </a:r>
            <a:endParaRPr lang="sk-SK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100000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Protokoly o skúškach / typové schválenie – informačný zväzok</a:t>
            </a:r>
          </a:p>
        </p:txBody>
      </p:sp>
      <p:sp>
        <p:nvSpPr>
          <p:cNvPr id="5" name="Ovál 4"/>
          <p:cNvSpPr/>
          <p:nvPr/>
        </p:nvSpPr>
        <p:spPr>
          <a:xfrm>
            <a:off x="2574338" y="1761424"/>
            <a:ext cx="1781441" cy="14052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Proaktívne kontroly</a:t>
            </a:r>
            <a:endParaRPr lang="sk-SK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ahnutá šípka doprava 5"/>
          <p:cNvSpPr/>
          <p:nvPr/>
        </p:nvSpPr>
        <p:spPr>
          <a:xfrm>
            <a:off x="1317682" y="2396691"/>
            <a:ext cx="1037787" cy="197317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9" name="Zahnutá šípka doľava 8"/>
          <p:cNvSpPr/>
          <p:nvPr/>
        </p:nvSpPr>
        <p:spPr>
          <a:xfrm>
            <a:off x="10953403" y="2397070"/>
            <a:ext cx="1036800" cy="1972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1" name="Plus 10"/>
          <p:cNvSpPr/>
          <p:nvPr/>
        </p:nvSpPr>
        <p:spPr>
          <a:xfrm>
            <a:off x="4706753" y="2118916"/>
            <a:ext cx="798897" cy="70264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Plus 12"/>
          <p:cNvSpPr/>
          <p:nvPr/>
        </p:nvSpPr>
        <p:spPr>
          <a:xfrm>
            <a:off x="7927731" y="2112746"/>
            <a:ext cx="798897" cy="70264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Šípka nadol 11"/>
          <p:cNvSpPr/>
          <p:nvPr/>
        </p:nvSpPr>
        <p:spPr>
          <a:xfrm>
            <a:off x="5831935" y="3056022"/>
            <a:ext cx="375385" cy="3176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Šípka nadol 15"/>
          <p:cNvSpPr/>
          <p:nvPr/>
        </p:nvSpPr>
        <p:spPr>
          <a:xfrm>
            <a:off x="7255495" y="3056022"/>
            <a:ext cx="375385" cy="3176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Ovál 16"/>
          <p:cNvSpPr/>
          <p:nvPr/>
        </p:nvSpPr>
        <p:spPr>
          <a:xfrm>
            <a:off x="5852827" y="1761424"/>
            <a:ext cx="1781441" cy="14052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Povinné kontroly</a:t>
            </a:r>
            <a:endParaRPr lang="sk-SK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ál 17"/>
          <p:cNvSpPr/>
          <p:nvPr/>
        </p:nvSpPr>
        <p:spPr>
          <a:xfrm>
            <a:off x="8949295" y="1761424"/>
            <a:ext cx="1781441" cy="14052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Cielené kontroly</a:t>
            </a:r>
            <a:endParaRPr lang="sk-SK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3677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9" grpId="0" animBg="1"/>
      <p:bldP spid="11" grpId="0" animBg="1"/>
      <p:bldP spid="13" grpId="0" animBg="1"/>
      <p:bldP spid="12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7336" y="0"/>
            <a:ext cx="10018713" cy="1193533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Kontrolná činnosť</a:t>
            </a:r>
            <a:endParaRPr lang="sk-SK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3939366" y="1060136"/>
            <a:ext cx="5554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Výsledky kontrolnej činnosti</a:t>
            </a:r>
            <a:endParaRPr lang="sk-S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707336" y="1583356"/>
            <a:ext cx="10171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1707336" y="1788608"/>
            <a:ext cx="1017155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Hračky</a:t>
            </a:r>
            <a:r>
              <a:rPr lang="sk-S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sektorový program pre rok 2020 </a:t>
            </a:r>
          </a:p>
          <a:p>
            <a:endParaRPr lang="sk-SK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kontrolovaných </a:t>
            </a: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prevádzkových jednotiek / nedostatky </a:t>
            </a:r>
            <a:r>
              <a:rPr lang="nb-N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zistené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21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PJ</a:t>
            </a: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24,07 %</a:t>
            </a: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Skontrolovaných </a:t>
            </a:r>
            <a:r>
              <a:rPr lang="sk-SK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1 365 druhov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hračiek / nedostatky zistené </a:t>
            </a:r>
            <a:r>
              <a:rPr lang="sk-SK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 96 </a:t>
            </a: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druhoch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Odber vzoriek na posúdenie ich bezpečnosti a zhody s technickými požiadavkami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 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  </a:t>
            </a:r>
            <a:r>
              <a:rPr lang="sk-SK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 druhov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sk-SK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sk-SK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sk-SK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17 vyhovelo		    15 nevyhovelo               14 nebezpečný</a:t>
            </a:r>
            <a:endParaRPr lang="sk-SK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Šípka nadol 3"/>
          <p:cNvSpPr/>
          <p:nvPr/>
        </p:nvSpPr>
        <p:spPr>
          <a:xfrm>
            <a:off x="6474375" y="3900756"/>
            <a:ext cx="484632" cy="5039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ípka ohnutá nahor 5"/>
          <p:cNvSpPr/>
          <p:nvPr/>
        </p:nvSpPr>
        <p:spPr>
          <a:xfrm rot="10800000">
            <a:off x="3800739" y="4906109"/>
            <a:ext cx="850392" cy="73152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Šípka ohnutá nahor 6"/>
          <p:cNvSpPr/>
          <p:nvPr/>
        </p:nvSpPr>
        <p:spPr>
          <a:xfrm rot="10800000">
            <a:off x="8992974" y="4906109"/>
            <a:ext cx="850392" cy="731520"/>
          </a:xfrm>
          <a:prstGeom prst="bentUpArrow">
            <a:avLst/>
          </a:prstGeom>
          <a:scene3d>
            <a:camera prst="orthographicFront">
              <a:rot lat="0" lon="107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Šípka nadol 10"/>
          <p:cNvSpPr/>
          <p:nvPr/>
        </p:nvSpPr>
        <p:spPr>
          <a:xfrm>
            <a:off x="6474375" y="4906108"/>
            <a:ext cx="484632" cy="731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2138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7336" y="0"/>
            <a:ext cx="10018713" cy="1193533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Kontrolná činnosť</a:t>
            </a:r>
            <a:endParaRPr lang="sk-SK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3939366" y="1060136"/>
            <a:ext cx="5554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Výsledky kontrolnej činnosti</a:t>
            </a:r>
            <a:endParaRPr lang="sk-S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1451610" y="1788608"/>
            <a:ext cx="1074039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Svetelné reťazce</a:t>
            </a:r>
            <a:endParaRPr lang="sk-S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Každoročne zisťovaný vysoký počet nebezpečných druhov	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Počet odobraných vzoriek v rokoch 2016 až 2020          </a:t>
            </a: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z toho</a:t>
            </a: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až 52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nich bolo </a:t>
            </a:r>
            <a:r>
              <a:rPr lang="sk-SK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nebezpečných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roku 2020 bol vykonaný odber vzoriek </a:t>
            </a:r>
            <a:r>
              <a:rPr lang="sk-SK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druhov 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z toho </a:t>
            </a:r>
            <a:r>
              <a:rPr lang="sk-SK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nevyhoveli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pričom </a:t>
            </a:r>
            <a:r>
              <a:rPr lang="sk-SK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druhy 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boli nebezpečné.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 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endParaRPr lang="sk-SK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sk-SK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Pruhovaná šípka vpravo 11"/>
          <p:cNvSpPr/>
          <p:nvPr/>
        </p:nvSpPr>
        <p:spPr>
          <a:xfrm>
            <a:off x="7021710" y="3348990"/>
            <a:ext cx="422910" cy="25146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62790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808878"/>
              </p:ext>
            </p:extLst>
          </p:nvPr>
        </p:nvGraphicFramePr>
        <p:xfrm>
          <a:off x="1484312" y="205740"/>
          <a:ext cx="10597197" cy="6389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86828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7336" y="0"/>
            <a:ext cx="10018713" cy="1193533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Kontrolná činnosť</a:t>
            </a:r>
            <a:endParaRPr lang="sk-SK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2951078" y="1060136"/>
            <a:ext cx="7684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Plán práce SOI v oblasti výrobkov pre rok 2022</a:t>
            </a:r>
            <a:endParaRPr lang="sk-S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707336" y="1583356"/>
            <a:ext cx="10171551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00000"/>
            </a:pPr>
            <a:r>
              <a:rPr lang="sk-SK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sk-SK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technických 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vlastností (definovanie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priorít v zmysle Nariadenia (EÚ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2019/1020): </a:t>
            </a:r>
          </a:p>
          <a:p>
            <a:pPr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k-SK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výstražné trojuholníky, </a:t>
            </a:r>
          </a:p>
          <a:p>
            <a:pPr lvl="1"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</a:pPr>
            <a:r>
              <a:rPr lang="sk-SK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hemikálie 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hračkách (</a:t>
            </a:r>
            <a:r>
              <a:rPr lang="sk-SK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ftaláty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ťažké kovy atď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.),</a:t>
            </a:r>
          </a:p>
          <a:p>
            <a:pPr lvl="1"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00000"/>
            </a:pPr>
            <a:r>
              <a:rPr lang="sk-SK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svetelné reťazce,</a:t>
            </a:r>
          </a:p>
          <a:p>
            <a:pPr marL="342900" indent="-342900"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Plnenie požiadaviek v zmysle Nariadenia </a:t>
            </a:r>
            <a:r>
              <a:rPr lang="sk-SK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EPaR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858/2018  - odber motorových vozidiel kategórie M</a:t>
            </a:r>
            <a:r>
              <a:rPr lang="sk-SK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detské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autosedačky</a:t>
            </a:r>
          </a:p>
          <a:p>
            <a:pPr marL="342900" indent="-342900"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Spolupráca s FR SR – kontrola bižutérie          obsah ťažkých kovov (Cd, Pb, Ni)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zameraná na laserové zariadenia (Laserové </a:t>
            </a:r>
            <a:r>
              <a:rPr lang="sk-SK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ukazovátka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Bezpilotné 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letecké 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systémy (</a:t>
            </a:r>
            <a:r>
              <a:rPr lang="sk-SK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drony</a:t>
            </a: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Odbery vzoriek v rámci medzinárodných projektov</a:t>
            </a:r>
          </a:p>
          <a:p>
            <a:pPr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00000"/>
            </a:pPr>
            <a:r>
              <a:rPr lang="sk-SK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ruhovaná šípka vpravo 2"/>
          <p:cNvSpPr/>
          <p:nvPr/>
        </p:nvSpPr>
        <p:spPr>
          <a:xfrm>
            <a:off x="6370200" y="4549140"/>
            <a:ext cx="422910" cy="25146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20680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997</TotalTime>
  <Words>595</Words>
  <Application>Microsoft Office PowerPoint</Application>
  <PresentationFormat>Širokouhlá</PresentationFormat>
  <Paragraphs>95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Symbol</vt:lpstr>
      <vt:lpstr>Times New Roman</vt:lpstr>
      <vt:lpstr>Wingdings</vt:lpstr>
      <vt:lpstr>Paralaxa</vt:lpstr>
      <vt:lpstr>Prezentácia programu PowerPoint</vt:lpstr>
      <vt:lpstr>Kompetencie SOI</vt:lpstr>
      <vt:lpstr>Kontrolná činnosť</vt:lpstr>
      <vt:lpstr>Kontrolná činnosť</vt:lpstr>
      <vt:lpstr>Kontrolná činnosť</vt:lpstr>
      <vt:lpstr>Kontrolná činnosť</vt:lpstr>
      <vt:lpstr>Kontrolná činnosť</vt:lpstr>
      <vt:lpstr>Prezentácia programu PowerPoint</vt:lpstr>
      <vt:lpstr>Kontrolná činnosť</vt:lpstr>
      <vt:lpstr>Kontrolná činnosť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OMTKV</dc:creator>
  <cp:lastModifiedBy>Roháč Ján</cp:lastModifiedBy>
  <cp:revision>45</cp:revision>
  <dcterms:created xsi:type="dcterms:W3CDTF">2021-09-05T13:32:40Z</dcterms:created>
  <dcterms:modified xsi:type="dcterms:W3CDTF">2021-10-25T10:08:29Z</dcterms:modified>
</cp:coreProperties>
</file>