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61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1D5"/>
    <a:srgbClr val="B7CE80"/>
    <a:srgbClr val="FBB161"/>
    <a:srgbClr val="1FAEB6"/>
    <a:srgbClr val="006296"/>
    <a:srgbClr val="282828"/>
    <a:srgbClr val="005178"/>
    <a:srgbClr val="005781"/>
    <a:srgbClr val="414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1"/>
  </p:normalViewPr>
  <p:slideViewPr>
    <p:cSldViewPr snapToGrid="0" snapToObjects="1">
      <p:cViewPr varScale="1">
        <p:scale>
          <a:sx n="71" d="100"/>
          <a:sy n="71" d="100"/>
        </p:scale>
        <p:origin x="8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359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F52F4-B2AA-8746-AF37-78097A983E59}" type="datetimeFigureOut">
              <a:rPr lang="sk-SK" smtClean="0"/>
              <a:t>25.10.2021</a:t>
            </a:fld>
            <a:endParaRPr lang="sk-SK"/>
          </a:p>
        </p:txBody>
      </p:sp>
      <p:sp>
        <p:nvSpPr>
          <p:cNvPr id="4" name="Zástupný objekt pre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01A10-9C49-5B43-B8EA-0E0F7AE200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288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Kliknite sem a upravte štýly predlohy nadpisu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Kliknite sem a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30E-3C1D-8041-9C82-FB11C95A6F8A}" type="datetimeFigureOut">
              <a:rPr lang="sk-SK" smtClean="0"/>
              <a:t>25.10.2021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3F5-B24F-BE41-B0E5-E0E997C687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78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30E-3C1D-8041-9C82-FB11C95A6F8A}" type="datetimeFigureOut">
              <a:rPr lang="sk-SK" smtClean="0"/>
              <a:t>25.10.2021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3F5-B24F-BE41-B0E5-E0E997C687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642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Kliknite sem a upravte štýly predlohy nadpisu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30E-3C1D-8041-9C82-FB11C95A6F8A}" type="datetimeFigureOut">
              <a:rPr lang="sk-SK" smtClean="0"/>
              <a:t>25.10.2021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3F5-B24F-BE41-B0E5-E0E997C687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811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30E-3C1D-8041-9C82-FB11C95A6F8A}" type="datetimeFigureOut">
              <a:rPr lang="sk-SK" smtClean="0"/>
              <a:t>25.10.2021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3F5-B24F-BE41-B0E5-E0E997C687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705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Kliknite sem a upravte štýly predlohy nadpisu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30E-3C1D-8041-9C82-FB11C95A6F8A}" type="datetimeFigureOut">
              <a:rPr lang="sk-SK" smtClean="0"/>
              <a:t>25.10.2021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3F5-B24F-BE41-B0E5-E0E997C687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131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30E-3C1D-8041-9C82-FB11C95A6F8A}" type="datetimeFigureOut">
              <a:rPr lang="sk-SK" smtClean="0"/>
              <a:t>25.10.2021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3F5-B24F-BE41-B0E5-E0E997C687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24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Kliknite sem a upravte štýly predlohy nadpisu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30E-3C1D-8041-9C82-FB11C95A6F8A}" type="datetimeFigureOut">
              <a:rPr lang="sk-SK" smtClean="0"/>
              <a:t>25.10.2021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3F5-B24F-BE41-B0E5-E0E997C687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12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30E-3C1D-8041-9C82-FB11C95A6F8A}" type="datetimeFigureOut">
              <a:rPr lang="sk-SK" smtClean="0"/>
              <a:t>25.10.2021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3F5-B24F-BE41-B0E5-E0E997C687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720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30E-3C1D-8041-9C82-FB11C95A6F8A}" type="datetimeFigureOut">
              <a:rPr lang="sk-SK" smtClean="0"/>
              <a:t>25.10.2021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3F5-B24F-BE41-B0E5-E0E997C687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574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30E-3C1D-8041-9C82-FB11C95A6F8A}" type="datetimeFigureOut">
              <a:rPr lang="sk-SK" smtClean="0"/>
              <a:t>25.10.2021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3F5-B24F-BE41-B0E5-E0E997C687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200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30E-3C1D-8041-9C82-FB11C95A6F8A}" type="datetimeFigureOut">
              <a:rPr lang="sk-SK" smtClean="0"/>
              <a:t>25.10.2021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23F5-B24F-BE41-B0E5-E0E997C687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74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štýly predlohy nadpisu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B130E-3C1D-8041-9C82-FB11C95A6F8A}" type="datetimeFigureOut">
              <a:rPr lang="sk-SK" smtClean="0"/>
              <a:t>25.10.2021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223F5-B24F-BE41-B0E5-E0E997C687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433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n.huravik@sukl.s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an.huravik@sukl.sk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58971" y="1700213"/>
            <a:ext cx="8851568" cy="1809750"/>
          </a:xfrm>
        </p:spPr>
        <p:txBody>
          <a:bodyPr anchor="t">
            <a:normAutofit/>
          </a:bodyPr>
          <a:lstStyle/>
          <a:p>
            <a:pPr algn="l"/>
            <a:r>
              <a:rPr lang="sk-SK" sz="5400" b="1" dirty="0"/>
              <a:t>Výkon </a:t>
            </a:r>
            <a:r>
              <a:rPr lang="sk-SK" sz="5400" b="1" dirty="0" smtClean="0"/>
              <a:t>trhového dohľadu zdravotníckych pomôcok</a:t>
            </a:r>
            <a:endParaRPr lang="sk-SK" sz="5000" dirty="0">
              <a:solidFill>
                <a:srgbClr val="00578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401" y="3602038"/>
            <a:ext cx="8827137" cy="156889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sk-SK" b="1" dirty="0">
                <a:solidFill>
                  <a:srgbClr val="282828"/>
                </a:solidFill>
              </a:rPr>
              <a:t>Mgr. Jan Huravik</a:t>
            </a:r>
          </a:p>
          <a:p>
            <a:pPr algn="l">
              <a:lnSpc>
                <a:spcPct val="100000"/>
              </a:lnSpc>
            </a:pPr>
            <a:r>
              <a:rPr lang="sk-SK" sz="1800" dirty="0">
                <a:solidFill>
                  <a:srgbClr val="282828"/>
                </a:solidFill>
              </a:rPr>
              <a:t>Sekcia zdravotníckych </a:t>
            </a:r>
            <a:r>
              <a:rPr lang="sk-SK" sz="1800" dirty="0" smtClean="0">
                <a:solidFill>
                  <a:srgbClr val="282828"/>
                </a:solidFill>
              </a:rPr>
              <a:t>pomôcok</a:t>
            </a:r>
          </a:p>
          <a:p>
            <a:pPr algn="l">
              <a:lnSpc>
                <a:spcPct val="100000"/>
              </a:lnSpc>
            </a:pPr>
            <a:r>
              <a:rPr lang="sk-SK" sz="1800" dirty="0" smtClean="0">
                <a:solidFill>
                  <a:srgbClr val="282828"/>
                </a:solidFill>
              </a:rPr>
              <a:t>Štátny </a:t>
            </a:r>
            <a:r>
              <a:rPr lang="sk-SK" sz="1800" dirty="0" smtClean="0">
                <a:solidFill>
                  <a:srgbClr val="282828"/>
                </a:solidFill>
              </a:rPr>
              <a:t>ústav pre kontrolu liečiv</a:t>
            </a:r>
          </a:p>
          <a:p>
            <a:pPr algn="l">
              <a:lnSpc>
                <a:spcPct val="100000"/>
              </a:lnSpc>
            </a:pPr>
            <a:r>
              <a:rPr lang="sk-SK" sz="1400" dirty="0" smtClean="0">
                <a:solidFill>
                  <a:srgbClr val="282828"/>
                </a:solidFill>
                <a:hlinkClick r:id="rId3"/>
              </a:rPr>
              <a:t>j</a:t>
            </a:r>
            <a:r>
              <a:rPr lang="sk-SK" sz="1400" dirty="0" smtClean="0">
                <a:solidFill>
                  <a:srgbClr val="282828"/>
                </a:solidFill>
                <a:hlinkClick r:id="rId3"/>
              </a:rPr>
              <a:t>an.huravik@sukl.sk</a:t>
            </a:r>
            <a:r>
              <a:rPr lang="sk-SK" sz="1400" dirty="0">
                <a:solidFill>
                  <a:srgbClr val="282828"/>
                </a:solidFill>
              </a:rPr>
              <a:t> / +421 2 50701212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571" y="4869282"/>
            <a:ext cx="2344968" cy="1017168"/>
          </a:xfrm>
          <a:prstGeom prst="rect">
            <a:avLst/>
          </a:prstGeom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683401" y="5500688"/>
            <a:ext cx="5831699" cy="38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sk-SK" sz="1800" b="1" dirty="0" smtClean="0">
                <a:solidFill>
                  <a:srgbClr val="282828"/>
                </a:solidFill>
              </a:rPr>
              <a:t>ÚNMS</a:t>
            </a:r>
            <a:r>
              <a:rPr lang="sk-SK" sz="1800" b="1" dirty="0" smtClean="0">
                <a:solidFill>
                  <a:srgbClr val="282828"/>
                </a:solidFill>
              </a:rPr>
              <a:t>, </a:t>
            </a:r>
            <a:r>
              <a:rPr lang="sk-SK" sz="1800" dirty="0" smtClean="0">
                <a:solidFill>
                  <a:srgbClr val="282828"/>
                </a:solidFill>
              </a:rPr>
              <a:t>26. október 2021</a:t>
            </a:r>
            <a:endParaRPr lang="sk-SK" sz="1800" dirty="0" smtClean="0">
              <a:solidFill>
                <a:srgbClr val="2828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57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658971" y="876301"/>
            <a:ext cx="9266080" cy="1409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500" dirty="0">
                <a:solidFill>
                  <a:srgbClr val="005781"/>
                </a:solidFill>
                <a:latin typeface="+mn-lt"/>
              </a:rPr>
              <a:t>Výkon trhového dohľadu (TD)</a:t>
            </a:r>
            <a:endParaRPr lang="sk-SK" sz="4500" dirty="0">
              <a:solidFill>
                <a:srgbClr val="005781"/>
              </a:solidFill>
              <a:latin typeface="+mn-lt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683401" y="2286001"/>
            <a:ext cx="9241649" cy="3924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sk-SK" sz="2400" dirty="0"/>
              <a:t>ŠÚKL je orgánom dohľadu nad sprístupňovaním určených výrobkov podľa § 26 písm. d) zákona č.56/2018 Z. z. o posudzovaní zhody výrobku, sprístupňovaní určeného výrobku na </a:t>
            </a:r>
            <a:r>
              <a:rPr lang="sk-SK" sz="2400" dirty="0" smtClean="0"/>
              <a:t>trhu</a:t>
            </a:r>
          </a:p>
          <a:p>
            <a:pPr>
              <a:lnSpc>
                <a:spcPct val="100000"/>
              </a:lnSpc>
            </a:pPr>
            <a:endParaRPr lang="sk-SK" sz="2400" dirty="0"/>
          </a:p>
          <a:p>
            <a:pPr>
              <a:lnSpc>
                <a:spcPct val="100000"/>
              </a:lnSpc>
            </a:pPr>
            <a:r>
              <a:rPr lang="sk-SK" sz="2400" dirty="0"/>
              <a:t>ŠÚKL vykonáva štátny dohľad nad trhom so zdravotníckymi pomôckami podľa § 129 ods. 2 písm. g</a:t>
            </a:r>
            <a:r>
              <a:rPr lang="en-GB" sz="2400" dirty="0"/>
              <a:t>)</a:t>
            </a:r>
            <a:r>
              <a:rPr lang="sk-SK" sz="2400" dirty="0"/>
              <a:t> zákona č.362/2011 Z. z. o liekoch a zdravotníckych </a:t>
            </a:r>
            <a:r>
              <a:rPr lang="sk-SK" sz="2400" dirty="0" smtClean="0"/>
              <a:t>pomôckach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7017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658971" y="876301"/>
            <a:ext cx="10071782" cy="1409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500" dirty="0">
                <a:solidFill>
                  <a:srgbClr val="005781"/>
                </a:solidFill>
                <a:latin typeface="+mn-lt"/>
              </a:rPr>
              <a:t>Zmeny v </a:t>
            </a:r>
            <a:r>
              <a:rPr lang="sk-SK" sz="4500" dirty="0" smtClean="0">
                <a:solidFill>
                  <a:srgbClr val="005781"/>
                </a:solidFill>
                <a:latin typeface="+mn-lt"/>
              </a:rPr>
              <a:t>regulačných požiadavkách </a:t>
            </a:r>
            <a:r>
              <a:rPr lang="sk-SK" sz="4500" dirty="0">
                <a:solidFill>
                  <a:srgbClr val="005781"/>
                </a:solidFill>
                <a:latin typeface="+mn-lt"/>
              </a:rPr>
              <a:t>pre ZP</a:t>
            </a:r>
            <a:endParaRPr lang="sk-SK" sz="4500" dirty="0">
              <a:solidFill>
                <a:srgbClr val="005781"/>
              </a:solidFill>
              <a:latin typeface="+mn-lt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683401" y="2286001"/>
            <a:ext cx="9241649" cy="39242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200" u="sng" dirty="0"/>
              <a:t>Zrušené právne predpisy, s účinnosťou do 25.05.2021</a:t>
            </a:r>
            <a:r>
              <a:rPr lang="sk-SK" sz="2200" dirty="0" smtClean="0"/>
              <a:t>:</a:t>
            </a:r>
          </a:p>
          <a:p>
            <a:pPr marL="0" indent="0">
              <a:buNone/>
            </a:pPr>
            <a:endParaRPr lang="sk-SK" sz="2400" dirty="0" smtClean="0"/>
          </a:p>
          <a:p>
            <a:pPr>
              <a:lnSpc>
                <a:spcPct val="100000"/>
              </a:lnSpc>
            </a:pPr>
            <a:r>
              <a:rPr lang="sk-SK" sz="1800" dirty="0" smtClean="0"/>
              <a:t>NARIADENIE </a:t>
            </a:r>
            <a:r>
              <a:rPr lang="sk-SK" sz="1800" dirty="0"/>
              <a:t>VLÁDY SR, č. 166/2020 Z. z., ktorým sa ustanovujú podrobnosti o technických požiadavkách a postupoch posudzovania zhody </a:t>
            </a:r>
            <a:r>
              <a:rPr lang="sk-SK" sz="1800" u="sng" dirty="0"/>
              <a:t>zdravotníckych </a:t>
            </a:r>
            <a:r>
              <a:rPr lang="sk-SK" sz="1800" u="sng" dirty="0" smtClean="0"/>
              <a:t>pomôcok</a:t>
            </a:r>
          </a:p>
          <a:p>
            <a:pPr>
              <a:lnSpc>
                <a:spcPct val="100000"/>
              </a:lnSpc>
            </a:pPr>
            <a:endParaRPr lang="sk-SK" sz="1800" dirty="0"/>
          </a:p>
          <a:p>
            <a:pPr>
              <a:lnSpc>
                <a:spcPct val="100000"/>
              </a:lnSpc>
            </a:pPr>
            <a:r>
              <a:rPr lang="sk-SK" sz="1800" dirty="0"/>
              <a:t>NARIADENIE VLÁDY SR, č. 167/2020 Z. z., ktorým sa ustanovujú podrobnosti o technických požiadavkách a postupoch posudzovania zhody </a:t>
            </a:r>
            <a:r>
              <a:rPr lang="sk-SK" sz="1800" u="sng" dirty="0"/>
              <a:t>aktívnych implantovateľných </a:t>
            </a:r>
            <a:r>
              <a:rPr lang="sk-SK" sz="1800" dirty="0"/>
              <a:t>zdravotníckych </a:t>
            </a:r>
            <a:r>
              <a:rPr lang="sk-SK" sz="1800" dirty="0" smtClean="0"/>
              <a:t>pomôcok</a:t>
            </a:r>
          </a:p>
          <a:p>
            <a:pPr>
              <a:lnSpc>
                <a:spcPct val="100000"/>
              </a:lnSpc>
            </a:pPr>
            <a:endParaRPr lang="sk-SK" sz="1800" dirty="0" smtClean="0"/>
          </a:p>
          <a:p>
            <a:pPr>
              <a:lnSpc>
                <a:spcPct val="100000"/>
              </a:lnSpc>
            </a:pPr>
            <a:r>
              <a:rPr lang="sk-SK" sz="1800" dirty="0"/>
              <a:t>Smernica 93/42/EHS o </a:t>
            </a:r>
            <a:r>
              <a:rPr lang="sk-SK" sz="1800" u="sng" dirty="0"/>
              <a:t>zdravotníckych </a:t>
            </a:r>
            <a:r>
              <a:rPr lang="sk-SK" sz="1800" u="sng" dirty="0" smtClean="0"/>
              <a:t>pomôckach</a:t>
            </a:r>
          </a:p>
          <a:p>
            <a:pPr>
              <a:lnSpc>
                <a:spcPct val="100000"/>
              </a:lnSpc>
            </a:pPr>
            <a:endParaRPr lang="sk-SK" sz="1800" u="sng" dirty="0"/>
          </a:p>
          <a:p>
            <a:pPr>
              <a:lnSpc>
                <a:spcPct val="100000"/>
              </a:lnSpc>
            </a:pPr>
            <a:r>
              <a:rPr lang="sk-SK" sz="1800" dirty="0"/>
              <a:t>Smernica 90/385/EHS o </a:t>
            </a:r>
            <a:r>
              <a:rPr lang="sk-SK" sz="1800" u="sng" dirty="0"/>
              <a:t>aktívnych implantovateľných</a:t>
            </a:r>
            <a:r>
              <a:rPr lang="sk-SK" sz="1800" dirty="0"/>
              <a:t> </a:t>
            </a:r>
            <a:r>
              <a:rPr lang="sk-SK" sz="1800" dirty="0" smtClean="0"/>
              <a:t>zdravotníckych </a:t>
            </a:r>
            <a:r>
              <a:rPr lang="sk-SK" sz="1800" dirty="0"/>
              <a:t>pomôckach</a:t>
            </a:r>
          </a:p>
          <a:p>
            <a:pPr>
              <a:lnSpc>
                <a:spcPct val="100000"/>
              </a:lnSpc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76697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658971" y="876301"/>
            <a:ext cx="9266080" cy="1409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500" dirty="0">
                <a:solidFill>
                  <a:srgbClr val="005781"/>
                </a:solidFill>
                <a:latin typeface="+mn-lt"/>
              </a:rPr>
              <a:t>Nový regulačný rámec pre ZP</a:t>
            </a:r>
            <a:endParaRPr lang="sk-SK" sz="4500" dirty="0">
              <a:solidFill>
                <a:srgbClr val="005781"/>
              </a:solidFill>
              <a:latin typeface="+mn-lt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683401" y="2286001"/>
            <a:ext cx="9241649" cy="3924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400" dirty="0"/>
              <a:t>NARIADENIE EURÓPSKEHO PARLAMENTU A RADY (EÚ) 2017/745 o zdravotníckych pomôckach</a:t>
            </a:r>
          </a:p>
          <a:p>
            <a:pPr>
              <a:lnSpc>
                <a:spcPct val="100000"/>
              </a:lnSpc>
            </a:pPr>
            <a:r>
              <a:rPr lang="sk-SK" sz="2400" dirty="0"/>
              <a:t>Účinnosť od </a:t>
            </a:r>
            <a:r>
              <a:rPr lang="sk-SK" sz="2400" dirty="0" smtClean="0"/>
              <a:t>26.05.2021</a:t>
            </a:r>
          </a:p>
          <a:p>
            <a:pPr>
              <a:lnSpc>
                <a:spcPct val="100000"/>
              </a:lnSpc>
            </a:pPr>
            <a:r>
              <a:rPr lang="sk-SK" sz="2400" dirty="0"/>
              <a:t>Nové povinnosti pre orgány dohľadu a hospodárske subjekty</a:t>
            </a:r>
          </a:p>
          <a:p>
            <a:pPr>
              <a:lnSpc>
                <a:spcPct val="100000"/>
              </a:lnSpc>
            </a:pPr>
            <a:r>
              <a:rPr lang="sk-SK" sz="2400" dirty="0" smtClean="0"/>
              <a:t>Dôraz </a:t>
            </a:r>
            <a:r>
              <a:rPr lang="sk-SK" sz="2400" dirty="0"/>
              <a:t>na kvalitu a bezpečnosť ZP</a:t>
            </a:r>
          </a:p>
          <a:p>
            <a:pPr>
              <a:lnSpc>
                <a:spcPct val="100000"/>
              </a:lnSpc>
            </a:pPr>
            <a:r>
              <a:rPr lang="sk-SK" sz="2400" dirty="0"/>
              <a:t>Aplikácia nových technológií do výrobných procesov</a:t>
            </a:r>
          </a:p>
          <a:p>
            <a:r>
              <a:rPr lang="sk-SK" sz="2400" dirty="0"/>
              <a:t>Digitalizácia regulačných procesov</a:t>
            </a:r>
            <a:r>
              <a:rPr lang="sk-SK" sz="2400" dirty="0" smtClean="0"/>
              <a:t>:</a:t>
            </a:r>
          </a:p>
          <a:p>
            <a:pPr lvl="1"/>
            <a:r>
              <a:rPr lang="sk-SK" sz="2000" dirty="0"/>
              <a:t>EUDAMED 3, nová databáza ZP na úrovni </a:t>
            </a:r>
            <a:r>
              <a:rPr lang="sk-SK" sz="2000" dirty="0" smtClean="0"/>
              <a:t>EÚ</a:t>
            </a:r>
          </a:p>
          <a:p>
            <a:pPr lvl="1"/>
            <a:r>
              <a:rPr lang="sk-SK" sz="2000" dirty="0"/>
              <a:t>označovanie ZP pomocou UDI (</a:t>
            </a:r>
            <a:r>
              <a:rPr lang="sk-SK" sz="2000" dirty="0" err="1"/>
              <a:t>Unique</a:t>
            </a:r>
            <a:r>
              <a:rPr lang="sk-SK" sz="2000" dirty="0"/>
              <a:t> Device </a:t>
            </a:r>
            <a:r>
              <a:rPr lang="sk-SK" sz="2000" dirty="0" err="1"/>
              <a:t>Identification</a:t>
            </a:r>
            <a:r>
              <a:rPr lang="sk-SK" sz="2000" dirty="0" smtClean="0"/>
              <a:t>)</a:t>
            </a:r>
          </a:p>
          <a:p>
            <a:pPr lvl="1"/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48455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658971" y="876301"/>
            <a:ext cx="9266080" cy="1409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500" dirty="0">
                <a:solidFill>
                  <a:srgbClr val="005781"/>
                </a:solidFill>
                <a:latin typeface="+mn-lt"/>
              </a:rPr>
              <a:t>Signály z trhu</a:t>
            </a:r>
            <a:endParaRPr lang="sk-SK" sz="4500" dirty="0">
              <a:solidFill>
                <a:srgbClr val="005781"/>
              </a:solidFill>
              <a:latin typeface="+mn-lt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683401" y="2286001"/>
            <a:ext cx="9241649" cy="3924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sk-SK" sz="2000" dirty="0" smtClean="0"/>
              <a:t>EUDAMED </a:t>
            </a:r>
            <a:r>
              <a:rPr lang="sk-SK" sz="2000" dirty="0"/>
              <a:t>– kontrola konkrétnej ZP, výrobcu a certifikátu</a:t>
            </a:r>
          </a:p>
          <a:p>
            <a:pPr>
              <a:lnSpc>
                <a:spcPct val="100000"/>
              </a:lnSpc>
            </a:pPr>
            <a:r>
              <a:rPr lang="sk-SK" sz="2000" dirty="0"/>
              <a:t>Podnety a sťažnosti – prijaté poštou alebo elektronicky</a:t>
            </a:r>
          </a:p>
          <a:p>
            <a:pPr>
              <a:lnSpc>
                <a:spcPct val="100000"/>
              </a:lnSpc>
            </a:pPr>
            <a:r>
              <a:rPr lang="sk-SK" sz="2000" dirty="0"/>
              <a:t>Informácie získané na základe hlásenia nehody, poruchy a zlyhania ZP</a:t>
            </a:r>
          </a:p>
          <a:p>
            <a:pPr>
              <a:lnSpc>
                <a:spcPct val="100000"/>
              </a:lnSpc>
            </a:pPr>
            <a:r>
              <a:rPr lang="sk-SK" sz="2000" dirty="0"/>
              <a:t>TV, internet, tlač a iné</a:t>
            </a:r>
          </a:p>
          <a:p>
            <a:pPr>
              <a:lnSpc>
                <a:spcPct val="100000"/>
              </a:lnSpc>
            </a:pPr>
            <a:r>
              <a:rPr lang="sk-SK" sz="2000" dirty="0"/>
              <a:t>Hlásenia prijaté v rámci pracovnej skupiny EK COEN (MDCG MS WG</a:t>
            </a:r>
            <a:r>
              <a:rPr lang="sk-SK" sz="2000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sk-SK" sz="2000" dirty="0"/>
              <a:t>Informácie o hraničných výrobkoch získané z pracovnej skupiny EK MD BC WG</a:t>
            </a:r>
          </a:p>
          <a:p>
            <a:pPr>
              <a:lnSpc>
                <a:spcPct val="100000"/>
              </a:lnSpc>
            </a:pPr>
            <a:r>
              <a:rPr lang="sk-SK" sz="2000" dirty="0"/>
              <a:t>Informácie z procesu registrácie a oznámenia ZP v ŠÚKL o podozrení na nedodržiavanie právnych predpisov alebo noriem, diskrepancia medzi predloženými dokumentmi a </a:t>
            </a:r>
            <a:r>
              <a:rPr lang="sk-SK" sz="2000" dirty="0" smtClean="0"/>
              <a:t>skutočnosťou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69016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658971" y="876301"/>
            <a:ext cx="9266080" cy="1409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500" dirty="0">
                <a:solidFill>
                  <a:srgbClr val="005781"/>
                </a:solidFill>
                <a:latin typeface="+mn-lt"/>
              </a:rPr>
              <a:t>Dohľad nad trhom ZP</a:t>
            </a:r>
            <a:br>
              <a:rPr lang="sk-SK" sz="4500" dirty="0">
                <a:solidFill>
                  <a:srgbClr val="005781"/>
                </a:solidFill>
                <a:latin typeface="+mn-lt"/>
              </a:rPr>
            </a:br>
            <a:r>
              <a:rPr lang="sk-SK" sz="4500" dirty="0">
                <a:solidFill>
                  <a:srgbClr val="005781"/>
                </a:solidFill>
                <a:latin typeface="+mn-lt"/>
              </a:rPr>
              <a:t>počas pandémie</a:t>
            </a:r>
            <a:endParaRPr lang="sk-SK" sz="4500" dirty="0">
              <a:solidFill>
                <a:srgbClr val="005781"/>
              </a:solidFill>
              <a:latin typeface="+mn-lt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683401" y="2286001"/>
            <a:ext cx="9241649" cy="3924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sk-SK" dirty="0" smtClean="0"/>
          </a:p>
          <a:p>
            <a:pPr>
              <a:lnSpc>
                <a:spcPct val="100000"/>
              </a:lnSpc>
            </a:pPr>
            <a:r>
              <a:rPr lang="sk-SK" dirty="0" smtClean="0"/>
              <a:t>Inšpekcie </a:t>
            </a:r>
            <a:r>
              <a:rPr lang="sk-SK" dirty="0"/>
              <a:t>v </a:t>
            </a:r>
            <a:r>
              <a:rPr lang="sk-SK" dirty="0" smtClean="0"/>
              <a:t>teréne</a:t>
            </a:r>
          </a:p>
          <a:p>
            <a:pPr>
              <a:lnSpc>
                <a:spcPct val="100000"/>
              </a:lnSpc>
            </a:pPr>
            <a:endParaRPr lang="sk-SK" dirty="0" smtClean="0"/>
          </a:p>
          <a:p>
            <a:pPr>
              <a:lnSpc>
                <a:spcPct val="100000"/>
              </a:lnSpc>
            </a:pPr>
            <a:r>
              <a:rPr lang="sk-SK" dirty="0"/>
              <a:t>Vyšetrovanie podaných </a:t>
            </a:r>
            <a:r>
              <a:rPr lang="sk-SK" dirty="0" smtClean="0"/>
              <a:t>podnetov</a:t>
            </a:r>
          </a:p>
          <a:p>
            <a:pPr>
              <a:lnSpc>
                <a:spcPct val="100000"/>
              </a:lnSpc>
            </a:pPr>
            <a:endParaRPr lang="sk-SK" dirty="0"/>
          </a:p>
          <a:p>
            <a:pPr>
              <a:lnSpc>
                <a:spcPct val="100000"/>
              </a:lnSpc>
            </a:pPr>
            <a:r>
              <a:rPr lang="sk-SK" dirty="0"/>
              <a:t>Internetový trhový </a:t>
            </a:r>
            <a:r>
              <a:rPr lang="sk-SK" dirty="0" smtClean="0"/>
              <a:t>dohľad</a:t>
            </a:r>
            <a:endParaRPr lang="sk-SK" dirty="0"/>
          </a:p>
        </p:txBody>
      </p:sp>
      <p:sp>
        <p:nvSpPr>
          <p:cNvPr id="2" name="Šípka nadol 1"/>
          <p:cNvSpPr/>
          <p:nvPr/>
        </p:nvSpPr>
        <p:spPr>
          <a:xfrm>
            <a:off x="4208929" y="2821327"/>
            <a:ext cx="389965" cy="650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Šípka nahor 2"/>
          <p:cNvSpPr/>
          <p:nvPr/>
        </p:nvSpPr>
        <p:spPr>
          <a:xfrm>
            <a:off x="6380630" y="3933264"/>
            <a:ext cx="389964" cy="5513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Šípka nahor 7"/>
          <p:cNvSpPr/>
          <p:nvPr/>
        </p:nvSpPr>
        <p:spPr>
          <a:xfrm>
            <a:off x="5304225" y="4932829"/>
            <a:ext cx="389964" cy="5513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56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658971" y="876301"/>
            <a:ext cx="9266080" cy="1409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500" dirty="0">
                <a:solidFill>
                  <a:srgbClr val="005781"/>
                </a:solidFill>
                <a:latin typeface="+mn-lt"/>
              </a:rPr>
              <a:t>Dohľad nad trhom ZP</a:t>
            </a:r>
            <a:br>
              <a:rPr lang="sk-SK" sz="4500" dirty="0">
                <a:solidFill>
                  <a:srgbClr val="005781"/>
                </a:solidFill>
                <a:latin typeface="+mn-lt"/>
              </a:rPr>
            </a:br>
            <a:r>
              <a:rPr lang="sk-SK" sz="4500" dirty="0">
                <a:solidFill>
                  <a:srgbClr val="005781"/>
                </a:solidFill>
                <a:latin typeface="+mn-lt"/>
              </a:rPr>
              <a:t>počas pandémie</a:t>
            </a:r>
            <a:endParaRPr lang="sk-SK" sz="4500" dirty="0">
              <a:solidFill>
                <a:srgbClr val="005781"/>
              </a:solidFill>
              <a:latin typeface="+mn-lt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683401" y="2286001"/>
            <a:ext cx="9241649" cy="39242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sz="2000" dirty="0" smtClean="0"/>
          </a:p>
          <a:p>
            <a:r>
              <a:rPr lang="sk-SK" sz="2000" dirty="0" smtClean="0"/>
              <a:t>Zvýšený </a:t>
            </a:r>
            <a:r>
              <a:rPr lang="sk-SK" sz="2000" dirty="0"/>
              <a:t>výskyt nezhodných ZP od výrobcov z tretích </a:t>
            </a:r>
            <a:r>
              <a:rPr lang="sk-SK" sz="2000" dirty="0" smtClean="0"/>
              <a:t>krajín</a:t>
            </a:r>
          </a:p>
          <a:p>
            <a:endParaRPr lang="sk-SK" sz="2000" dirty="0"/>
          </a:p>
          <a:p>
            <a:pPr>
              <a:lnSpc>
                <a:spcPct val="100000"/>
              </a:lnSpc>
            </a:pPr>
            <a:r>
              <a:rPr lang="sk-SK" sz="2000" dirty="0"/>
              <a:t>Zvýšený výskyt nezhodne označených ZP – chýbajúce základné údaje na </a:t>
            </a:r>
            <a:r>
              <a:rPr lang="sk-SK" sz="2000" dirty="0" smtClean="0"/>
              <a:t>označení</a:t>
            </a:r>
          </a:p>
          <a:p>
            <a:pPr>
              <a:lnSpc>
                <a:spcPct val="100000"/>
              </a:lnSpc>
            </a:pPr>
            <a:endParaRPr lang="sk-SK" sz="2000" dirty="0"/>
          </a:p>
          <a:p>
            <a:pPr>
              <a:lnSpc>
                <a:spcPct val="100000"/>
              </a:lnSpc>
            </a:pPr>
            <a:r>
              <a:rPr lang="sk-SK" sz="2000" dirty="0"/>
              <a:t>Zvýšený výskyt ZP ktoré neprešli regulačným procesom posudzovania zhody zdravotníckych pomôcok a pritom spĺňajú definíciu zdravotníckej </a:t>
            </a:r>
            <a:r>
              <a:rPr lang="sk-SK" sz="2000" dirty="0" smtClean="0"/>
              <a:t>pomôcky</a:t>
            </a:r>
          </a:p>
          <a:p>
            <a:pPr>
              <a:lnSpc>
                <a:spcPct val="100000"/>
              </a:lnSpc>
            </a:pPr>
            <a:endParaRPr lang="sk-SK" sz="2000" dirty="0"/>
          </a:p>
          <a:p>
            <a:pPr>
              <a:lnSpc>
                <a:spcPct val="100000"/>
              </a:lnSpc>
            </a:pPr>
            <a:r>
              <a:rPr lang="sk-SK" sz="2000" dirty="0"/>
              <a:t>Hlásenia prijaté v rámci pracovnej skupiny trhového dohľadu ZP v rámci EK (MDCG MS WG), týkajúce sa slovenských hospodárskych subjektov sprístupňujúcich nezhodné ZP na trhu EÚ</a:t>
            </a:r>
          </a:p>
          <a:p>
            <a:pPr>
              <a:lnSpc>
                <a:spcPct val="100000"/>
              </a:lnSpc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80110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658971" y="876301"/>
            <a:ext cx="10125570" cy="1409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500" dirty="0">
                <a:solidFill>
                  <a:srgbClr val="005781"/>
                </a:solidFill>
                <a:latin typeface="+mn-lt"/>
              </a:rPr>
              <a:t>Najčastejšie vyskytujúce sa nezhody na ZP</a:t>
            </a:r>
            <a:endParaRPr lang="sk-SK" sz="4500" dirty="0">
              <a:solidFill>
                <a:srgbClr val="005781"/>
              </a:solidFill>
              <a:latin typeface="+mn-lt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683401" y="2286001"/>
            <a:ext cx="9241649" cy="3924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sk-SK" sz="2400" dirty="0" smtClean="0"/>
              <a:t>nevyhovujúce </a:t>
            </a:r>
            <a:r>
              <a:rPr lang="sk-SK" sz="2400" dirty="0"/>
              <a:t>parametre označenia CE </a:t>
            </a:r>
            <a:r>
              <a:rPr lang="sk-SK" sz="2400" dirty="0" smtClean="0"/>
              <a:t>/ chýbajúce </a:t>
            </a:r>
            <a:r>
              <a:rPr lang="sk-SK" sz="2400" dirty="0"/>
              <a:t>označenie </a:t>
            </a:r>
            <a:r>
              <a:rPr lang="sk-SK" sz="2400" dirty="0" smtClean="0"/>
              <a:t>CE</a:t>
            </a:r>
          </a:p>
          <a:p>
            <a:pPr>
              <a:lnSpc>
                <a:spcPct val="100000"/>
              </a:lnSpc>
            </a:pPr>
            <a:r>
              <a:rPr lang="sk-SK" sz="2400" dirty="0"/>
              <a:t>chýbajúca identifikácia výrobcu slovom alebo symbolom</a:t>
            </a:r>
          </a:p>
          <a:p>
            <a:pPr>
              <a:lnSpc>
                <a:spcPct val="100000"/>
              </a:lnSpc>
            </a:pPr>
            <a:r>
              <a:rPr lang="sk-SK" sz="2400" dirty="0"/>
              <a:t>chýbajúca identifikácia splnomocnenca</a:t>
            </a:r>
          </a:p>
          <a:p>
            <a:pPr>
              <a:lnSpc>
                <a:spcPct val="100000"/>
              </a:lnSpc>
            </a:pPr>
            <a:r>
              <a:rPr lang="sk-SK" sz="2400" dirty="0"/>
              <a:t>vonkajší obal ZP (štítok) nie je v štátnom jazyku</a:t>
            </a:r>
          </a:p>
          <a:p>
            <a:pPr>
              <a:lnSpc>
                <a:spcPct val="100000"/>
              </a:lnSpc>
            </a:pPr>
            <a:r>
              <a:rPr lang="sk-SK" sz="2400" dirty="0"/>
              <a:t>návod na použitie – nie je v štátnom jazyku, chýba dátum vydania/ poslednej revízie textu návodu na </a:t>
            </a:r>
            <a:r>
              <a:rPr lang="sk-SK" sz="2400" dirty="0" smtClean="0"/>
              <a:t>použitie</a:t>
            </a:r>
          </a:p>
          <a:p>
            <a:pPr>
              <a:lnSpc>
                <a:spcPct val="100000"/>
              </a:lnSpc>
            </a:pPr>
            <a:r>
              <a:rPr lang="sk-SK" sz="2400" dirty="0"/>
              <a:t>chýbajúce povinné údaje v návode na použitie (názov ZP, rozdiely v názve ZP na obale a v IFU</a:t>
            </a:r>
            <a:r>
              <a:rPr lang="sk-SK" sz="2400" dirty="0" smtClean="0"/>
              <a:t>....)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44880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658971" y="1791478"/>
            <a:ext cx="9266080" cy="26498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9000" smtClean="0">
                <a:solidFill>
                  <a:srgbClr val="005781"/>
                </a:solidFill>
                <a:latin typeface="+mn-lt"/>
              </a:rPr>
              <a:t>Ďakujem </a:t>
            </a:r>
          </a:p>
          <a:p>
            <a:r>
              <a:rPr lang="sk-SK" sz="9000" dirty="0" smtClean="0">
                <a:solidFill>
                  <a:srgbClr val="005781"/>
                </a:solidFill>
                <a:latin typeface="+mn-lt"/>
              </a:rPr>
              <a:t>za pozornosť</a:t>
            </a:r>
            <a:endParaRPr lang="sk-SK" sz="9000" dirty="0">
              <a:solidFill>
                <a:srgbClr val="005781"/>
              </a:solidFill>
              <a:latin typeface="+mn-lt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683401" y="5747657"/>
            <a:ext cx="9241649" cy="462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sk-SK" sz="2400" dirty="0" smtClean="0">
                <a:solidFill>
                  <a:srgbClr val="282828"/>
                </a:solidFill>
                <a:hlinkClick r:id="rId3"/>
              </a:rPr>
              <a:t>j</a:t>
            </a:r>
            <a:r>
              <a:rPr lang="sk-SK" sz="2400" dirty="0" smtClean="0">
                <a:solidFill>
                  <a:srgbClr val="282828"/>
                </a:solidFill>
                <a:hlinkClick r:id="rId3"/>
              </a:rPr>
              <a:t>an.huravik@sukl.sk</a:t>
            </a:r>
            <a:r>
              <a:rPr lang="sk-SK" sz="2400" dirty="0">
                <a:solidFill>
                  <a:srgbClr val="282828"/>
                </a:solidFill>
              </a:rPr>
              <a:t> / +421 2 50701212</a:t>
            </a:r>
          </a:p>
        </p:txBody>
      </p:sp>
    </p:spTree>
    <p:extLst>
      <p:ext uri="{BB962C8B-B14F-4D97-AF65-F5344CB8AC3E}">
        <p14:creationId xmlns:p14="http://schemas.microsoft.com/office/powerpoint/2010/main" val="86613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488</Words>
  <Application>Microsoft Office PowerPoint</Application>
  <PresentationFormat>Širokouhlá</PresentationFormat>
  <Paragraphs>63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Motív Office</vt:lpstr>
      <vt:lpstr>Výkon trhového dohľadu zdravotníckych pomôcok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Názov prezentácie môže byť na dva riadky</dc:title>
  <dc:creator>Patrik Bilanin</dc:creator>
  <cp:lastModifiedBy>Jan Huravik</cp:lastModifiedBy>
  <cp:revision>31</cp:revision>
  <dcterms:created xsi:type="dcterms:W3CDTF">2020-04-28T17:41:56Z</dcterms:created>
  <dcterms:modified xsi:type="dcterms:W3CDTF">2021-10-25T08:54:07Z</dcterms:modified>
</cp:coreProperties>
</file>