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69" r:id="rId6"/>
    <p:sldId id="261" r:id="rId7"/>
    <p:sldId id="267" r:id="rId8"/>
    <p:sldId id="258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124E7-AA29-4503-9AA6-4DB484697072}" type="datetimeFigureOut">
              <a:rPr lang="sk-SK" smtClean="0"/>
              <a:t>21. 10. 2021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CFCAF-3A02-475F-9DC3-2B5A483D18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9426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CFCAF-3A02-475F-9DC3-2B5A483D181B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044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dirty="0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B8E713-A47C-4C70-AF58-A47A381C64E4}" type="datetime1">
              <a:rPr lang="sk-SK" smtClean="0"/>
              <a:pPr/>
              <a:t>21. 10. 2021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sk-SK" smtClean="0"/>
              <a:t>www.uksup.sk</a:t>
            </a:r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A0EFBD9-7D15-4639-B143-8F39674E03CF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738" y="5949315"/>
            <a:ext cx="81915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29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D9A7-B047-4BDA-B2CA-406E98789350}" type="datetime1">
              <a:rPr lang="sk-SK" smtClean="0"/>
              <a:t>21. 10. 2021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49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1316" y="6318504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509D702-FD75-4025-A38E-7C1CDCBCA188}" type="datetime1">
              <a:rPr lang="sk-SK" smtClean="0"/>
              <a:t>21. 10. 2021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17445"/>
            <a:ext cx="7824216" cy="365125"/>
          </a:xfrm>
        </p:spPr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9136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58164" y="630631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4EBD92-44B0-45AD-8C4B-51BFDE166735}" type="datetime1">
              <a:rPr lang="sk-SK" smtClean="0"/>
              <a:t>21. 10. 2021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05253"/>
            <a:ext cx="7763256" cy="365125"/>
          </a:xfrm>
        </p:spPr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1049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09396" y="6365155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3DB54FE-9144-4514-A6EE-EEDFCBD1EF85}" type="datetime1">
              <a:rPr lang="sk-SK" smtClean="0"/>
              <a:t>21. 10. 2021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77347"/>
            <a:ext cx="7677912" cy="365125"/>
          </a:xfrm>
        </p:spPr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1134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9643-A93A-4B01-9424-6EE97E0AA83C}" type="datetime1">
              <a:rPr lang="sk-SK" smtClean="0"/>
              <a:t>21. 10. 2021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6481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66EF-1E45-4AE7-916F-182809852EF7}" type="datetime1">
              <a:rPr lang="sk-SK" smtClean="0"/>
              <a:t>21. 10. 2021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4645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003E-ACEA-4CAB-BB57-B913C2614AB2}" type="datetime1">
              <a:rPr lang="sk-SK" smtClean="0"/>
              <a:t>21. 10. 2021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8368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19124" y="635402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7359E51-DA3B-450C-9F8B-12B444DA794E}" type="datetime1">
              <a:rPr lang="sk-SK" smtClean="0"/>
              <a:t>21. 10. 2021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55080"/>
            <a:ext cx="7812024" cy="365125"/>
          </a:xfrm>
        </p:spPr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594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bg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0BEA-1DAA-43F3-B40D-AAA4248AC9A3}" type="datetime1">
              <a:rPr lang="sk-SK" smtClean="0"/>
              <a:t>21. 10. 2021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290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6932" y="6391656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3BE6D71-9A85-40A1-A6A1-2F8835FCF8B8}" type="datetime1">
              <a:rPr lang="sk-SK" smtClean="0"/>
              <a:t>21. 10. 2021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91657"/>
            <a:ext cx="7812024" cy="364065"/>
          </a:xfrm>
        </p:spPr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914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38FA-B74F-4A5B-BCC8-6CEDC7305807}" type="datetime1">
              <a:rPr lang="sk-SK" smtClean="0"/>
              <a:t>21. 10. 2021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955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F95B-B789-4BD2-9D88-C7C35AE879D9}" type="datetime1">
              <a:rPr lang="sk-SK" smtClean="0"/>
              <a:t>21. 10. 2021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839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DE0F-C601-4834-B4F1-3A85789DE1E1}" type="datetime1">
              <a:rPr lang="sk-SK" smtClean="0"/>
              <a:t>21. 10. 2021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848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8B35-A83C-4D5D-92DE-E5713859057B}" type="datetime1">
              <a:rPr lang="sk-SK" smtClean="0"/>
              <a:t>21. 10. 2021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209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DF66-3CA3-4F84-A02B-A9612AA66546}" type="datetime1">
              <a:rPr lang="sk-SK" smtClean="0"/>
              <a:t>21. 10. 2021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962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10B9-76BE-4AA6-BDA5-574588E7BC14}" type="datetime1">
              <a:rPr lang="sk-SK" smtClean="0"/>
              <a:t>21. 10. 2021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372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715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97FE7F38-C5AD-440B-85B2-B7C5601AE6C1}" type="datetime1">
              <a:rPr lang="sk-SK" smtClean="0"/>
              <a:pPr/>
              <a:t>21. 10. 2021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3A0EFBD9-7D15-4639-B143-8F39674E03CF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9" name="Picture 2" descr="Výsledok vyhľadávania obrázkov pre dopyt slovenský šTáTNY ZNAK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22" y="158787"/>
            <a:ext cx="571499" cy="70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ok 9"/>
          <p:cNvPicPr>
            <a:picLocks noChangeAspect="1"/>
          </p:cNvPicPr>
          <p:nvPr userDrawn="1"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297" y="138542"/>
            <a:ext cx="1479630" cy="45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9252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bg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hnojiva@uksup.s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3060709"/>
            <a:ext cx="9448800" cy="1825096"/>
          </a:xfrm>
        </p:spPr>
        <p:txBody>
          <a:bodyPr>
            <a:noAutofit/>
          </a:bodyPr>
          <a:lstStyle/>
          <a:p>
            <a:pPr algn="ctr"/>
            <a:r>
              <a:rPr lang="sk-SK" sz="4800" dirty="0" smtClean="0"/>
              <a:t>Ústredný  kontrolný  </a:t>
            </a:r>
            <a:br>
              <a:rPr lang="sk-SK" sz="4800" dirty="0" smtClean="0"/>
            </a:br>
            <a:r>
              <a:rPr lang="sk-SK" sz="4800" dirty="0" smtClean="0"/>
              <a:t>a  skúšobný  ústav  poľnohospodársky  </a:t>
            </a:r>
            <a:br>
              <a:rPr lang="sk-SK" sz="4800" dirty="0" smtClean="0"/>
            </a:br>
            <a:r>
              <a:rPr lang="sk-SK" sz="4800" dirty="0" smtClean="0"/>
              <a:t>v  bratislave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33978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764372"/>
            <a:ext cx="8610600" cy="1205743"/>
          </a:xfrm>
        </p:spPr>
        <p:txBody>
          <a:bodyPr>
            <a:normAutofit/>
          </a:bodyPr>
          <a:lstStyle/>
          <a:p>
            <a:r>
              <a:rPr lang="sk-SK" sz="3200" b="1" dirty="0" smtClean="0"/>
              <a:t>Dohľad nad trhom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86047" y="1762298"/>
            <a:ext cx="10820400" cy="4305314"/>
          </a:xfrm>
        </p:spPr>
        <p:txBody>
          <a:bodyPr>
            <a:normAutofit fontScale="25000" lnSpcReduction="20000"/>
          </a:bodyPr>
          <a:lstStyle/>
          <a:p>
            <a:endParaRPr lang="sk-SK" dirty="0" smtClean="0"/>
          </a:p>
          <a:p>
            <a:pPr>
              <a:lnSpc>
                <a:spcPct val="120000"/>
              </a:lnSpc>
            </a:pPr>
            <a:r>
              <a:rPr lang="sk-SK" sz="7200" b="1" dirty="0" smtClean="0"/>
              <a:t>ÚKSÚP v Bratislave</a:t>
            </a:r>
            <a:r>
              <a:rPr lang="sk-SK" sz="6400" b="1" dirty="0" smtClean="0"/>
              <a:t> </a:t>
            </a:r>
            <a:r>
              <a:rPr lang="sk-SK" sz="6400" dirty="0" smtClean="0"/>
              <a:t>je štátnou rozpočtovou </a:t>
            </a:r>
            <a:r>
              <a:rPr lang="sk-SK" sz="6400" dirty="0"/>
              <a:t>o</a:t>
            </a:r>
            <a:r>
              <a:rPr lang="sk-SK" sz="6400" dirty="0" smtClean="0"/>
              <a:t>rganizáciou priamo riadenou MPRV SR</a:t>
            </a:r>
            <a:r>
              <a:rPr lang="sk-SK" sz="6400" b="1" dirty="0" smtClean="0"/>
              <a:t>. </a:t>
            </a:r>
            <a:r>
              <a:rPr lang="sk-SK" sz="6400" dirty="0" smtClean="0"/>
              <a:t>Základnou úlohou je výkon štátnej odbornej kontroly a skúšobníctva v podmienkach rezortu poľnohospodárstva, ako aj štátny odborný dozor nad kvalitou vstupov do poľnohospodárstva.</a:t>
            </a:r>
          </a:p>
          <a:p>
            <a:pPr>
              <a:lnSpc>
                <a:spcPct val="120000"/>
              </a:lnSpc>
            </a:pPr>
            <a:endParaRPr lang="sk-SK" sz="7200" b="1" dirty="0" smtClean="0"/>
          </a:p>
          <a:p>
            <a:pPr>
              <a:lnSpc>
                <a:spcPct val="120000"/>
              </a:lnSpc>
            </a:pPr>
            <a:r>
              <a:rPr lang="sk-SK" sz="7200" b="1" dirty="0" smtClean="0"/>
              <a:t>Odbor </a:t>
            </a:r>
            <a:r>
              <a:rPr lang="sk-SK" sz="7200" b="1" dirty="0"/>
              <a:t>pôdy a </a:t>
            </a:r>
            <a:r>
              <a:rPr lang="sk-SK" sz="7200" b="1" dirty="0" smtClean="0"/>
              <a:t>hnojív( </a:t>
            </a:r>
            <a:r>
              <a:rPr lang="sk-SK" sz="7200" b="1" dirty="0"/>
              <a:t>OPH</a:t>
            </a:r>
            <a:r>
              <a:rPr lang="sk-SK" sz="7200" b="1" dirty="0" smtClean="0"/>
              <a:t>)  </a:t>
            </a:r>
            <a:r>
              <a:rPr lang="sk-SK" sz="6400" dirty="0" smtClean="0"/>
              <a:t>zabezpečuje štátnu odbornú kontrolu hnojív u výrobcov, dovozcov, distribútorov v rozsahu platnej legislatívy: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6400" dirty="0" smtClean="0"/>
              <a:t>	- </a:t>
            </a:r>
            <a:r>
              <a:rPr lang="sk-SK" sz="6400" b="1" dirty="0" smtClean="0"/>
              <a:t>Zákon </a:t>
            </a:r>
            <a:r>
              <a:rPr lang="sk-SK" sz="6400" b="1" dirty="0"/>
              <a:t>č.136/2000 </a:t>
            </a:r>
            <a:r>
              <a:rPr lang="sk-SK" sz="6400" b="1" dirty="0" err="1" smtClean="0"/>
              <a:t>Z.z</a:t>
            </a:r>
            <a:r>
              <a:rPr lang="sk-SK" sz="6400" b="1" dirty="0"/>
              <a:t>.</a:t>
            </a:r>
            <a:r>
              <a:rPr lang="sk-SK" sz="6400" dirty="0"/>
              <a:t> o hnojivách </a:t>
            </a:r>
            <a:r>
              <a:rPr lang="sk-SK" sz="6400" dirty="0" smtClean="0"/>
              <a:t>zo </a:t>
            </a:r>
            <a:r>
              <a:rPr lang="sk-SK" sz="6400" dirty="0"/>
              <a:t>17. marca 2000 v znení neskorších predpisov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6400" dirty="0"/>
              <a:t>	</a:t>
            </a:r>
            <a:r>
              <a:rPr lang="sk-SK" sz="6400" dirty="0" smtClean="0"/>
              <a:t>- </a:t>
            </a:r>
            <a:r>
              <a:rPr lang="sk-SK" sz="6400" b="1" dirty="0" smtClean="0"/>
              <a:t>Vyhláška </a:t>
            </a:r>
            <a:r>
              <a:rPr lang="sk-SK" sz="6400" b="1" dirty="0"/>
              <a:t>č. 245/2005 </a:t>
            </a:r>
            <a:r>
              <a:rPr lang="sk-SK" sz="6400" b="1" dirty="0" err="1" smtClean="0"/>
              <a:t>Z.z</a:t>
            </a:r>
            <a:r>
              <a:rPr lang="sk-SK" sz="6400" dirty="0" err="1" smtClean="0"/>
              <a:t>.Vyhláška</a:t>
            </a:r>
            <a:r>
              <a:rPr lang="sk-SK" sz="6400" dirty="0" smtClean="0"/>
              <a:t> </a:t>
            </a:r>
            <a:r>
              <a:rPr lang="sk-SK" sz="6400" dirty="0"/>
              <a:t>Ministerstva pôdohospodárstva Slovenskej republiky, ktorou </a:t>
            </a:r>
            <a:r>
              <a:rPr lang="sk-SK" sz="6400" dirty="0" smtClean="0"/>
              <a:t>sa ustanovujú 	   podrobnosti o certifikácii hnojív a uznávaní výsledkov laboratórnych a vegetačných skúšok hnojív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6400" dirty="0"/>
              <a:t>	</a:t>
            </a:r>
            <a:r>
              <a:rPr lang="sk-SK" sz="6400" dirty="0" smtClean="0"/>
              <a:t>- </a:t>
            </a:r>
            <a:r>
              <a:rPr lang="sk-SK" sz="6400" b="1" dirty="0"/>
              <a:t>Vyhláška č. </a:t>
            </a:r>
            <a:r>
              <a:rPr lang="sk-SK" sz="6400" b="1" dirty="0" smtClean="0"/>
              <a:t>577/2005 </a:t>
            </a:r>
            <a:r>
              <a:rPr lang="sk-SK" sz="6400" b="1" dirty="0" err="1" smtClean="0"/>
              <a:t>Z.z.</a:t>
            </a:r>
            <a:r>
              <a:rPr lang="sk-SK" sz="6400" dirty="0" err="1" smtClean="0"/>
              <a:t>Vyhláška</a:t>
            </a:r>
            <a:r>
              <a:rPr lang="sk-SK" sz="6400" dirty="0" smtClean="0"/>
              <a:t> </a:t>
            </a:r>
            <a:r>
              <a:rPr lang="sk-SK" sz="6400" dirty="0"/>
              <a:t>Ministerstva pôdohospodárstva Slovenskej republiky, ktorou sa ustanovujú </a:t>
            </a:r>
            <a:r>
              <a:rPr lang="sk-SK" sz="6400" dirty="0" smtClean="0"/>
              <a:t>typy 	   hnojív,  zloženie, balenie </a:t>
            </a:r>
            <a:r>
              <a:rPr lang="sk-SK" sz="6400" dirty="0"/>
              <a:t>a označovanie hnojív, analytické metódy skúšania hnojív, rizikové prvky, ich </a:t>
            </a:r>
            <a:r>
              <a:rPr lang="sk-SK" sz="6400" dirty="0" smtClean="0"/>
              <a:t>limitné 	   hodnoty </a:t>
            </a:r>
            <a:r>
              <a:rPr lang="sk-SK" sz="6400" dirty="0"/>
              <a:t>pre jednotlivé skupiny </a:t>
            </a:r>
            <a:r>
              <a:rPr lang="sk-SK" sz="6400" dirty="0" smtClean="0"/>
              <a:t>hnojív, prípustné </a:t>
            </a:r>
            <a:r>
              <a:rPr lang="sk-SK" sz="6400" dirty="0"/>
              <a:t>odchýlky a limitné hodnoty pre hospodárske </a:t>
            </a:r>
            <a:r>
              <a:rPr lang="sk-SK" sz="6400" dirty="0" smtClean="0"/>
              <a:t>hnojivá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6400" dirty="0"/>
              <a:t> </a:t>
            </a:r>
            <a:r>
              <a:rPr lang="sk-SK" sz="6400" dirty="0" smtClean="0"/>
              <a:t>                </a:t>
            </a:r>
            <a:endParaRPr lang="sk-SK" sz="6400" dirty="0"/>
          </a:p>
          <a:p>
            <a:pPr marL="0" indent="0">
              <a:lnSpc>
                <a:spcPct val="120000"/>
              </a:lnSpc>
              <a:buNone/>
            </a:pPr>
            <a:r>
              <a:rPr lang="sk-SK" sz="6400" dirty="0" smtClean="0"/>
              <a:t>	</a:t>
            </a:r>
            <a:endParaRPr lang="sk-SK" sz="6400" dirty="0"/>
          </a:p>
          <a:p>
            <a:pPr>
              <a:lnSpc>
                <a:spcPct val="120000"/>
              </a:lnSpc>
            </a:pPr>
            <a:endParaRPr lang="sk-SK" sz="6400" dirty="0" smtClean="0"/>
          </a:p>
          <a:p>
            <a:pPr>
              <a:lnSpc>
                <a:spcPct val="120000"/>
              </a:lnSpc>
            </a:pPr>
            <a:endParaRPr lang="sk-SK" sz="6400" dirty="0" smtClean="0"/>
          </a:p>
          <a:p>
            <a:pPr marL="0" indent="0">
              <a:buNone/>
            </a:pPr>
            <a:endParaRPr lang="sk-SK" sz="6400" dirty="0" smtClean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endParaRPr lang="sk-SK" sz="2000" dirty="0"/>
          </a:p>
          <a:p>
            <a:pPr marL="0" indent="0">
              <a:buNone/>
            </a:pPr>
            <a:endParaRPr lang="sk-SK" sz="2000" dirty="0" smtClean="0"/>
          </a:p>
          <a:p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26.10.2021</a:t>
            </a: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www.uksup.sk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370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Výkon štátnej odbornej kontroly hnojiva</a:t>
            </a:r>
            <a:endParaRPr lang="sk-SK" sz="32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5800" y="1820488"/>
            <a:ext cx="10820400" cy="439819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sk-SK" sz="1600" b="1" dirty="0" smtClean="0"/>
          </a:p>
          <a:p>
            <a:pPr>
              <a:lnSpc>
                <a:spcPct val="100000"/>
              </a:lnSpc>
            </a:pPr>
            <a:r>
              <a:rPr lang="sk-SK" sz="1800" b="1" dirty="0" smtClean="0"/>
              <a:t>Plán kontrol </a:t>
            </a:r>
            <a:r>
              <a:rPr lang="sk-SK" sz="1600" dirty="0" smtClean="0"/>
              <a:t>- na </a:t>
            </a:r>
            <a:r>
              <a:rPr lang="sk-SK" sz="1600" dirty="0"/>
              <a:t>základe vypracovanej rizikovej analýzy, v ktorej sa zohľadňuje množstvo dovezeného hnojiva </a:t>
            </a:r>
            <a:r>
              <a:rPr lang="sk-SK" sz="1600" dirty="0" smtClean="0"/>
              <a:t>za predchádzajúci </a:t>
            </a:r>
            <a:r>
              <a:rPr lang="sk-SK" sz="1600" dirty="0"/>
              <a:t>rok, frekvencia použitia hnojiva u poľnohospodárov (na základe nahlásenej </a:t>
            </a:r>
            <a:r>
              <a:rPr lang="sk-SK" sz="1600" dirty="0" smtClean="0"/>
              <a:t>spotreby hnojív</a:t>
            </a:r>
            <a:r>
              <a:rPr lang="sk-SK" sz="1600" dirty="0"/>
              <a:t>), problémy s hnojivom, ktoré boli zistené v </a:t>
            </a:r>
            <a:r>
              <a:rPr lang="sk-SK" sz="1600" dirty="0" smtClean="0"/>
              <a:t>minulosti, pochybnosti </a:t>
            </a:r>
            <a:r>
              <a:rPr lang="sk-SK" sz="1600" dirty="0"/>
              <a:t>o zložení hnojiva </a:t>
            </a:r>
            <a:r>
              <a:rPr lang="sk-SK" sz="1600" dirty="0" smtClean="0"/>
              <a:t>resp. o </a:t>
            </a:r>
            <a:r>
              <a:rPr lang="sk-SK" sz="1600" dirty="0"/>
              <a:t>správnosti označenia hnojiva, v prípade certifikovaných hnojív je to potreba kontroly </a:t>
            </a:r>
            <a:r>
              <a:rPr lang="sk-SK" sz="1600" dirty="0" smtClean="0"/>
              <a:t>hnojiva minimálne </a:t>
            </a:r>
            <a:r>
              <a:rPr lang="sk-SK" sz="1600" dirty="0"/>
              <a:t>2x za obdobie platnosti certifikátu (v prvom a štvrtom roku</a:t>
            </a:r>
            <a:r>
              <a:rPr lang="sk-SK" sz="1600" dirty="0" smtClean="0"/>
              <a:t>), </a:t>
            </a:r>
            <a:r>
              <a:rPr lang="sk-SK" sz="1600" dirty="0"/>
              <a:t>vyhotoví </a:t>
            </a:r>
            <a:r>
              <a:rPr lang="sk-SK" sz="1600" dirty="0" smtClean="0"/>
              <a:t>OPH ročný plán kontroly hnojív</a:t>
            </a:r>
          </a:p>
          <a:p>
            <a:pPr>
              <a:lnSpc>
                <a:spcPct val="100000"/>
              </a:lnSpc>
            </a:pPr>
            <a:r>
              <a:rPr lang="sk-SK" sz="1800" b="1" dirty="0" smtClean="0"/>
              <a:t>Odber vzoriek </a:t>
            </a:r>
            <a:r>
              <a:rPr lang="sk-SK" sz="1600" dirty="0" smtClean="0"/>
              <a:t>-inšpektor OPH podľa plánu kontrol odoberie vzorku </a:t>
            </a:r>
            <a:r>
              <a:rPr lang="sk-SK" sz="1600" dirty="0"/>
              <a:t>hnojiva u </a:t>
            </a:r>
            <a:r>
              <a:rPr lang="sk-SK" sz="1600" dirty="0" smtClean="0"/>
              <a:t>výrobcu, dovozcu </a:t>
            </a:r>
            <a:r>
              <a:rPr lang="sk-SK" sz="1600" dirty="0"/>
              <a:t>alebo v distribučnej sieti (podľa § 14 ods. 2 písm. a) a b) zákona o </a:t>
            </a:r>
            <a:r>
              <a:rPr lang="sk-SK" sz="1600" dirty="0" smtClean="0"/>
              <a:t>hnojivách</a:t>
            </a:r>
          </a:p>
          <a:p>
            <a:pPr>
              <a:lnSpc>
                <a:spcPct val="100000"/>
              </a:lnSpc>
            </a:pPr>
            <a:r>
              <a:rPr lang="sk-SK" sz="1800" b="1" dirty="0" smtClean="0"/>
              <a:t>Laboratórny rozbor </a:t>
            </a:r>
            <a:r>
              <a:rPr lang="sk-SK" sz="1600" dirty="0" smtClean="0"/>
              <a:t>-vzorka je odovzdaná spolu s pokynmi do laboratória, kde sú vykonané požadované skúšky</a:t>
            </a:r>
          </a:p>
          <a:p>
            <a:pPr>
              <a:lnSpc>
                <a:spcPct val="100000"/>
              </a:lnSpc>
            </a:pPr>
            <a:r>
              <a:rPr lang="sk-SK" sz="1800" b="1" dirty="0" smtClean="0"/>
              <a:t>Vyhodnotenie</a:t>
            </a:r>
            <a:r>
              <a:rPr lang="sk-SK" sz="1600" dirty="0" smtClean="0"/>
              <a:t> - pracovník OPH vyhodnotí protokol o skúškach z laboratória, posúdi etiketu hnojiva, požadovanú dokumentáciu</a:t>
            </a:r>
            <a:r>
              <a:rPr lang="sk-SK" sz="1600" dirty="0"/>
              <a:t> </a:t>
            </a:r>
            <a:r>
              <a:rPr lang="sk-SK" sz="1600" dirty="0" smtClean="0"/>
              <a:t>a vypracuje výsledný Protokol o kontrole hnojiva</a:t>
            </a:r>
          </a:p>
          <a:p>
            <a:pPr>
              <a:lnSpc>
                <a:spcPct val="100000"/>
              </a:lnSpc>
            </a:pPr>
            <a:r>
              <a:rPr lang="sk-SK" sz="1800" b="1" dirty="0" smtClean="0"/>
              <a:t>Záver</a:t>
            </a:r>
            <a:r>
              <a:rPr lang="sk-SK" sz="1600" dirty="0" smtClean="0"/>
              <a:t> - ďalší </a:t>
            </a:r>
            <a:r>
              <a:rPr lang="sk-SK" sz="1600" dirty="0"/>
              <a:t>postup vyhodnotenia </a:t>
            </a:r>
            <a:r>
              <a:rPr lang="sk-SK" sz="1600" dirty="0" smtClean="0"/>
              <a:t>kontroly </a:t>
            </a:r>
            <a:r>
              <a:rPr lang="sk-SK" sz="1600" dirty="0"/>
              <a:t>hnojiva závisí od jeho spôsobu uvedenia do </a:t>
            </a:r>
            <a:r>
              <a:rPr lang="sk-SK" sz="1600" dirty="0" smtClean="0"/>
              <a:t>obehu (certifikácia</a:t>
            </a:r>
            <a:r>
              <a:rPr lang="sk-SK" sz="1600" dirty="0"/>
              <a:t>, vzájomné uznanie, resp. hnojivo označené ako „Hnojivo ES</a:t>
            </a:r>
            <a:r>
              <a:rPr lang="sk-SK" sz="1600" dirty="0" smtClean="0"/>
              <a:t>“) a v zmysle platnej legislatívy ( §14 a §15 Zákon 136/2000 o hnojivách)</a:t>
            </a:r>
            <a:endParaRPr lang="sk-SK" sz="1600" dirty="0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26.10.2021</a:t>
            </a:r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99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78182" y="764373"/>
            <a:ext cx="9428018" cy="1293028"/>
          </a:xfrm>
        </p:spPr>
        <p:txBody>
          <a:bodyPr>
            <a:normAutofit/>
          </a:bodyPr>
          <a:lstStyle/>
          <a:p>
            <a:r>
              <a:rPr lang="sk-SK" sz="3200" b="1" dirty="0"/>
              <a:t>ÚKSÚP – orgán dohľadu nad určenými výrobkami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sk-SK" sz="1800" b="1" dirty="0" smtClean="0"/>
          </a:p>
          <a:p>
            <a:r>
              <a:rPr lang="sk-SK" sz="1800" b="1" dirty="0" smtClean="0"/>
              <a:t>Nová legislatíva EÚ :</a:t>
            </a:r>
          </a:p>
          <a:p>
            <a:pPr marL="0" indent="0">
              <a:buNone/>
            </a:pPr>
            <a:r>
              <a:rPr lang="sk-SK" sz="1600" b="1" dirty="0" smtClean="0"/>
              <a:t>	- Nariadenie </a:t>
            </a:r>
            <a:r>
              <a:rPr lang="sk-SK" sz="1600" b="1" dirty="0"/>
              <a:t>Európskeho parlamentu a Rady (EÚ) 2019/1020 </a:t>
            </a:r>
            <a:r>
              <a:rPr lang="sk-SK" sz="1600" dirty="0" smtClean="0"/>
              <a:t>z </a:t>
            </a:r>
            <a:r>
              <a:rPr lang="sk-SK" sz="1600" dirty="0"/>
              <a:t>20. júna 2019 o dohľade nad trhom </a:t>
            </a:r>
            <a:r>
              <a:rPr lang="sk-SK" sz="1600" dirty="0" smtClean="0"/>
              <a:t>a súlade 	 	   výrobkov a o zmene smernice 2004/42/ES a nariadení (ES) č.765/2008 a EÚ č.305/2011 </a:t>
            </a:r>
            <a:r>
              <a:rPr lang="sk-SK" sz="1600" dirty="0"/>
              <a:t>– uplatňuje sa </a:t>
            </a:r>
            <a:r>
              <a:rPr lang="sk-SK" sz="1600" b="1" dirty="0"/>
              <a:t>od </a:t>
            </a:r>
            <a:r>
              <a:rPr lang="sk-SK" sz="1600" b="1" dirty="0" smtClean="0"/>
              <a:t>16.7.2021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1600" b="1" dirty="0" smtClean="0"/>
              <a:t> </a:t>
            </a:r>
            <a:r>
              <a:rPr lang="sk-SK" sz="1600" b="1" dirty="0"/>
              <a:t> </a:t>
            </a:r>
            <a:r>
              <a:rPr lang="sk-SK" sz="1600" b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1600" b="1" dirty="0"/>
              <a:t>	</a:t>
            </a:r>
            <a:r>
              <a:rPr lang="sk-SK" sz="1600" b="1" dirty="0" smtClean="0"/>
              <a:t>cieľ </a:t>
            </a:r>
            <a:r>
              <a:rPr lang="sk-SK" sz="1600" b="1" dirty="0"/>
              <a:t>nariadenia </a:t>
            </a:r>
            <a:r>
              <a:rPr lang="sk-SK" sz="1600" dirty="0" smtClean="0"/>
              <a:t>- </a:t>
            </a:r>
            <a:r>
              <a:rPr lang="sk-SK" sz="1600" dirty="0"/>
              <a:t>zlepšiť fungovanie </a:t>
            </a:r>
            <a:r>
              <a:rPr lang="sk-SK" sz="1600" dirty="0" smtClean="0"/>
              <a:t>voľného pohybu posilnením </a:t>
            </a:r>
            <a:r>
              <a:rPr lang="sk-SK" sz="1600" dirty="0"/>
              <a:t>dohľadu nad trhom s výrobkami, </a:t>
            </a:r>
            <a:endParaRPr lang="sk-SK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k-SK" sz="1600" dirty="0"/>
              <a:t>	</a:t>
            </a:r>
            <a:r>
              <a:rPr lang="sk-SK" sz="1600" dirty="0" smtClean="0"/>
              <a:t>na </a:t>
            </a:r>
            <a:r>
              <a:rPr lang="sk-SK" sz="1600" dirty="0"/>
              <a:t>ktoré sa vzťahujú harmonizačné právne predpisy, s cieľom zabezpečiť, aby na trhu Únie boli sprístupnené iba </a:t>
            </a:r>
            <a:r>
              <a:rPr lang="sk-SK" sz="1600" dirty="0" smtClean="0"/>
              <a:t>	vyhovujúce </a:t>
            </a:r>
            <a:r>
              <a:rPr lang="sk-SK" sz="1600" dirty="0"/>
              <a:t>výrobky, ktoré spĺňajú požiadavky zabezpečujúce vysokú úroveň ochrany verejných záujmov, ako je </a:t>
            </a:r>
            <a:r>
              <a:rPr lang="sk-SK" sz="1600" dirty="0" smtClean="0"/>
              <a:t>	zdravie </a:t>
            </a:r>
            <a:r>
              <a:rPr lang="sk-SK" sz="1600" dirty="0"/>
              <a:t>a </a:t>
            </a:r>
            <a:r>
              <a:rPr lang="sk-SK" sz="1600" dirty="0" smtClean="0"/>
              <a:t>bezpečnosť vo </a:t>
            </a:r>
            <a:r>
              <a:rPr lang="sk-SK" sz="1600" dirty="0"/>
              <a:t>všeobecnosti, zdravie a bezpečnosť na pracovisku, ochrana spotrebiteľov, ochrana životného </a:t>
            </a:r>
            <a:r>
              <a:rPr lang="sk-SK" sz="1600" dirty="0" smtClean="0"/>
              <a:t>	prostredia </a:t>
            </a:r>
            <a:r>
              <a:rPr lang="sk-SK" sz="1600" dirty="0"/>
              <a:t>a </a:t>
            </a:r>
            <a:r>
              <a:rPr lang="sk-SK" sz="1600" dirty="0" smtClean="0"/>
              <a:t>verejnej bezpečnosti </a:t>
            </a:r>
            <a:r>
              <a:rPr lang="sk-SK" sz="1600" dirty="0"/>
              <a:t>a všetkých ostatných verejných záujmov, ktoré sú chránené týmito právnymi </a:t>
            </a:r>
            <a:r>
              <a:rPr lang="sk-SK" sz="1600" dirty="0" smtClean="0"/>
              <a:t>	predpismi</a:t>
            </a:r>
          </a:p>
          <a:p>
            <a:pPr marL="0" indent="0">
              <a:spcBef>
                <a:spcPts val="0"/>
              </a:spcBef>
              <a:buNone/>
            </a:pPr>
            <a:endParaRPr lang="sk-SK" sz="1600" dirty="0" smtClean="0"/>
          </a:p>
          <a:p>
            <a:pPr>
              <a:spcBef>
                <a:spcPts val="0"/>
              </a:spcBef>
            </a:pPr>
            <a:r>
              <a:rPr lang="sk-SK" sz="1800" b="1" dirty="0"/>
              <a:t>Implementácia </a:t>
            </a:r>
            <a:r>
              <a:rPr lang="sk-SK" sz="1800" b="1" dirty="0" smtClean="0"/>
              <a:t>nariadenia </a:t>
            </a:r>
            <a:r>
              <a:rPr lang="sk-SK" sz="1800" b="1" dirty="0"/>
              <a:t>EÚ do vnútroštátnej legislatívy :</a:t>
            </a:r>
          </a:p>
          <a:p>
            <a:pPr marL="0" indent="0">
              <a:buNone/>
            </a:pPr>
            <a:r>
              <a:rPr lang="sk-SK" sz="1600" b="1" dirty="0" smtClean="0"/>
              <a:t>	- </a:t>
            </a:r>
            <a:r>
              <a:rPr lang="sk-SK" sz="1600" b="1" dirty="0"/>
              <a:t>Zákon 259/2021 </a:t>
            </a:r>
            <a:r>
              <a:rPr lang="sk-SK" sz="1600" b="1" dirty="0" err="1"/>
              <a:t>Z.z</a:t>
            </a:r>
            <a:r>
              <a:rPr lang="sk-SK" sz="1600" b="1" dirty="0"/>
              <a:t>. </a:t>
            </a:r>
            <a:r>
              <a:rPr lang="sk-SK" sz="1600" dirty="0"/>
              <a:t>z 18. júna 2021, ktorým sa mení a dopĺňa zákon č. 56/2018 Z. z. o  posudzovaní zhody 	  	</a:t>
            </a:r>
            <a:r>
              <a:rPr lang="sk-SK" sz="1600" dirty="0" smtClean="0"/>
              <a:t>výrobku</a:t>
            </a:r>
            <a:r>
              <a:rPr lang="sk-SK" sz="1600" dirty="0"/>
              <a:t>, sprístupňovaní určeného výrobku na trhu a o zmene a doplnení  niektorých zákonov a ktorým sa menia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1600" dirty="0"/>
              <a:t>	</a:t>
            </a:r>
            <a:r>
              <a:rPr lang="sk-SK" sz="1600" dirty="0" smtClean="0"/>
              <a:t>a </a:t>
            </a:r>
            <a:r>
              <a:rPr lang="sk-SK" sz="1600" dirty="0"/>
              <a:t>dopĺňajú niektoré zákony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1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sk-SK" sz="1600" dirty="0"/>
          </a:p>
          <a:p>
            <a:pPr marL="0" indent="0">
              <a:buNone/>
            </a:pPr>
            <a:r>
              <a:rPr lang="sk-SK" sz="1600" b="1" dirty="0" smtClean="0"/>
              <a:t> </a:t>
            </a:r>
          </a:p>
          <a:p>
            <a:pPr marL="0" indent="0">
              <a:buNone/>
            </a:pPr>
            <a:r>
              <a:rPr lang="sk-SK" sz="1600" b="1" dirty="0"/>
              <a:t>	</a:t>
            </a:r>
            <a:endParaRPr lang="sk-SK" sz="1600" b="1" dirty="0" smtClean="0"/>
          </a:p>
          <a:p>
            <a:pPr marL="0" indent="0">
              <a:buNone/>
            </a:pPr>
            <a:endParaRPr lang="sk-SK" sz="1600" b="1" dirty="0"/>
          </a:p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endParaRPr lang="sk-SK" sz="1600" b="1" dirty="0"/>
          </a:p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endParaRPr lang="sk-SK" sz="1600" b="1" dirty="0"/>
          </a:p>
          <a:p>
            <a:pPr marL="0" indent="0">
              <a:spcBef>
                <a:spcPts val="0"/>
              </a:spcBef>
              <a:buNone/>
            </a:pPr>
            <a:endParaRPr lang="sk-SK" sz="1600" dirty="0" smtClean="0"/>
          </a:p>
          <a:p>
            <a:pPr marL="0" indent="0">
              <a:spcBef>
                <a:spcPts val="0"/>
              </a:spcBef>
              <a:buNone/>
            </a:pPr>
            <a:endParaRPr lang="sk-SK" sz="1600" dirty="0"/>
          </a:p>
          <a:p>
            <a:pPr marL="0" indent="0">
              <a:spcBef>
                <a:spcPts val="0"/>
              </a:spcBef>
              <a:buNone/>
            </a:pPr>
            <a:endParaRPr lang="sk-SK" sz="1600" dirty="0" smtClean="0"/>
          </a:p>
          <a:p>
            <a:pPr marL="0" indent="0">
              <a:spcBef>
                <a:spcPts val="0"/>
              </a:spcBef>
              <a:buNone/>
            </a:pPr>
            <a:endParaRPr lang="sk-SK" sz="1600" dirty="0"/>
          </a:p>
          <a:p>
            <a:pPr marL="0" indent="0">
              <a:spcBef>
                <a:spcPts val="0"/>
              </a:spcBef>
              <a:buNone/>
            </a:pPr>
            <a:endParaRPr lang="sk-SK" sz="1600" dirty="0" smtClean="0"/>
          </a:p>
          <a:p>
            <a:pPr marL="0" indent="0">
              <a:spcBef>
                <a:spcPts val="0"/>
              </a:spcBef>
              <a:buNone/>
            </a:pPr>
            <a:endParaRPr lang="sk-SK" sz="1600" dirty="0"/>
          </a:p>
          <a:p>
            <a:pPr marL="0" indent="0">
              <a:spcBef>
                <a:spcPts val="0"/>
              </a:spcBef>
              <a:buNone/>
            </a:pPr>
            <a:endParaRPr lang="sk-SK" sz="1600" dirty="0" smtClean="0"/>
          </a:p>
          <a:p>
            <a:pPr marL="0" indent="0">
              <a:spcBef>
                <a:spcPts val="0"/>
              </a:spcBef>
              <a:buNone/>
            </a:pPr>
            <a:endParaRPr lang="sk-SK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k-SK" sz="1600" dirty="0"/>
              <a:t>	</a:t>
            </a: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 smtClean="0"/>
          </a:p>
          <a:p>
            <a:endParaRPr lang="sk-SK" sz="1600" dirty="0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26.10.2021</a:t>
            </a:r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www.uksup.sk</a:t>
            </a:r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500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8844" y="764373"/>
            <a:ext cx="10367356" cy="1293028"/>
          </a:xfrm>
        </p:spPr>
        <p:txBody>
          <a:bodyPr>
            <a:normAutofit/>
          </a:bodyPr>
          <a:lstStyle/>
          <a:p>
            <a:r>
              <a:rPr lang="sk-SK" sz="3200" b="1" dirty="0"/>
              <a:t>ÚKSÚP – orgán dohľadu nad určenými výrobkami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sk-SK" sz="1800" b="1" dirty="0" smtClean="0"/>
          </a:p>
          <a:p>
            <a:pPr>
              <a:lnSpc>
                <a:spcPct val="120000"/>
              </a:lnSpc>
            </a:pPr>
            <a:r>
              <a:rPr lang="sk-SK" sz="1800" b="1" dirty="0" smtClean="0"/>
              <a:t>ÚKSUP</a:t>
            </a:r>
            <a:r>
              <a:rPr lang="sk-SK" sz="1600" dirty="0" smtClean="0"/>
              <a:t> </a:t>
            </a:r>
            <a:r>
              <a:rPr lang="sk-SK" sz="1600" b="1" dirty="0" smtClean="0"/>
              <a:t>v Bratislave </a:t>
            </a:r>
            <a:r>
              <a:rPr lang="sk-SK" sz="1600" dirty="0" smtClean="0"/>
              <a:t>je </a:t>
            </a:r>
            <a:r>
              <a:rPr lang="sk-SK" sz="1600" dirty="0"/>
              <a:t>podľa §26 vyššie uvedeného zákona </a:t>
            </a:r>
            <a:r>
              <a:rPr lang="sk-SK" sz="1600" b="1" dirty="0"/>
              <a:t>orgán dohľadu </a:t>
            </a:r>
            <a:r>
              <a:rPr lang="sk-SK" sz="1600" dirty="0"/>
              <a:t>nad určenými výrobkami podľa  osobitných </a:t>
            </a:r>
            <a:r>
              <a:rPr lang="sk-SK" sz="1600" dirty="0" smtClean="0"/>
              <a:t>predpisov 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1600" dirty="0"/>
              <a:t>	</a:t>
            </a:r>
            <a:r>
              <a:rPr lang="sk-SK" sz="1600" dirty="0" smtClean="0"/>
              <a:t>-</a:t>
            </a:r>
            <a:r>
              <a:rPr lang="sk-SK" sz="1600" dirty="0"/>
              <a:t> </a:t>
            </a:r>
            <a:r>
              <a:rPr lang="sk-SK" sz="1600" b="1" dirty="0" smtClean="0"/>
              <a:t>Zákon </a:t>
            </a:r>
            <a:r>
              <a:rPr lang="sk-SK" sz="1600" b="1" dirty="0"/>
              <a:t>č.136/2000 </a:t>
            </a:r>
            <a:r>
              <a:rPr lang="sk-SK" sz="1600" b="1" dirty="0" err="1"/>
              <a:t>Z.z</a:t>
            </a:r>
            <a:r>
              <a:rPr lang="sk-SK" sz="1600" b="1" dirty="0"/>
              <a:t>.</a:t>
            </a:r>
            <a:r>
              <a:rPr lang="sk-SK" sz="1600" dirty="0"/>
              <a:t> o hnojivách zo 17. marca 2000 v znení neskorších </a:t>
            </a:r>
            <a:r>
              <a:rPr lang="sk-SK" sz="1600" dirty="0" smtClean="0"/>
              <a:t>predpisov</a:t>
            </a:r>
            <a:endParaRPr lang="sk-SK" sz="1600" dirty="0"/>
          </a:p>
          <a:p>
            <a:pPr marL="0" indent="0">
              <a:lnSpc>
                <a:spcPct val="120000"/>
              </a:lnSpc>
              <a:buNone/>
            </a:pPr>
            <a:r>
              <a:rPr lang="sk-SK" sz="1600" dirty="0" smtClean="0"/>
              <a:t>	-</a:t>
            </a:r>
            <a:r>
              <a:rPr lang="sk-SK" sz="1600" b="1" dirty="0" smtClean="0"/>
              <a:t> Nariadenie Európskeho parlamentu a Rady (EÚ) č. 2019/1009</a:t>
            </a:r>
            <a:r>
              <a:rPr lang="sk-SK" sz="1600" dirty="0" smtClean="0"/>
              <a:t> z 5. júna 2019, ktorým stanovujú pravidlá EU  	  sprístupnenia produktov na hnojenie na trhu, menia nariadenia (ES) č.1069/2009 a (ES) č.1107/2009 a ruší nariadenie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1600" dirty="0"/>
              <a:t>	 </a:t>
            </a:r>
            <a:r>
              <a:rPr lang="sk-SK" sz="1600" dirty="0" smtClean="0"/>
              <a:t> (</a:t>
            </a:r>
            <a:r>
              <a:rPr lang="sk-SK" sz="1600" dirty="0"/>
              <a:t>ES) č. 2003/2003 - uplatňuje sa </a:t>
            </a:r>
            <a:r>
              <a:rPr lang="sk-SK" sz="1600" b="1" dirty="0"/>
              <a:t>od 16.7.2022 </a:t>
            </a:r>
            <a:r>
              <a:rPr lang="sk-SK" sz="1600" dirty="0"/>
              <a:t>v celom rozsahu ( niektoré články sú v platnosti od apríla 2020)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1600" dirty="0"/>
              <a:t> 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0BEA-1DAA-43F3-B40D-AAA4248AC9A3}" type="datetime1">
              <a:rPr lang="sk-SK" smtClean="0"/>
              <a:t>21. 10. 2021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174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0284" y="764373"/>
            <a:ext cx="10275916" cy="831671"/>
          </a:xfrm>
        </p:spPr>
        <p:txBody>
          <a:bodyPr>
            <a:normAutofit/>
          </a:bodyPr>
          <a:lstStyle/>
          <a:p>
            <a:r>
              <a:rPr lang="sk-SK" sz="2800" b="1" dirty="0"/>
              <a:t>ÚKSÚP – orgán </a:t>
            </a:r>
            <a:r>
              <a:rPr lang="sk-SK" sz="3200" b="1" dirty="0"/>
              <a:t>dohľadu</a:t>
            </a:r>
            <a:r>
              <a:rPr lang="sk-SK" sz="2800" b="1" dirty="0"/>
              <a:t> nad určenými výrobkami</a:t>
            </a: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02178" y="1978429"/>
            <a:ext cx="10820400" cy="4385729"/>
          </a:xfrm>
        </p:spPr>
        <p:txBody>
          <a:bodyPr>
            <a:normAutofit/>
          </a:bodyPr>
          <a:lstStyle/>
          <a:p>
            <a:endParaRPr lang="sk-SK" sz="1800" b="1" dirty="0" smtClean="0"/>
          </a:p>
          <a:p>
            <a:r>
              <a:rPr lang="sk-SK" sz="1800" b="1" dirty="0" smtClean="0"/>
              <a:t>Orgán dohľadu nad určenými výrobkami </a:t>
            </a:r>
            <a:r>
              <a:rPr lang="sk-SK" sz="1600" dirty="0" smtClean="0"/>
              <a:t>vykonáva dohľad nad sprístupňovaním určeného výrobku na trhu online alebo </a:t>
            </a:r>
            <a:r>
              <a:rPr lang="sk-SK" sz="1600" dirty="0" err="1" smtClean="0"/>
              <a:t>offline</a:t>
            </a:r>
            <a:r>
              <a:rPr lang="sk-SK" sz="1600" dirty="0" smtClean="0"/>
              <a:t> podľa základných požiadaviek a požiadaviek stanovených týmto zákonom alebo technickým predpisom z oblasti posudzovania zhody a nad dodržiavaním povinností hospodárskeho subjektu ustanovených týmto zákonom  alebo technickým predpisom z oblasti posudzovania zhody. Je zodpovedný za vykonávanie dohľadu nad trhom na území členského štátu.</a:t>
            </a:r>
          </a:p>
          <a:p>
            <a:endParaRPr lang="sk-SK" sz="1800" b="1" dirty="0" smtClean="0"/>
          </a:p>
          <a:p>
            <a:r>
              <a:rPr lang="sk-SK" sz="1800" b="1" dirty="0" smtClean="0"/>
              <a:t>Dohľad ÚKSÚP  : určené ( harmonizované) výrobky – hnojivá </a:t>
            </a:r>
          </a:p>
          <a:p>
            <a:pPr marL="0" indent="0">
              <a:buNone/>
            </a:pPr>
            <a:r>
              <a:rPr lang="sk-SK" sz="1600" dirty="0"/>
              <a:t>	</a:t>
            </a:r>
            <a:r>
              <a:rPr lang="sk-SK" sz="1600" dirty="0" smtClean="0"/>
              <a:t>- v súčasnosti platí </a:t>
            </a:r>
            <a:r>
              <a:rPr lang="sk-SK" sz="1600" b="1" dirty="0"/>
              <a:t>Nariadenie Európskeho parlamentu a Rady (ES) č. 2003/2003</a:t>
            </a:r>
            <a:r>
              <a:rPr lang="sk-SK" sz="1600" dirty="0"/>
              <a:t> z 13. októbra 2003 o </a:t>
            </a:r>
            <a:r>
              <a:rPr lang="sk-SK" sz="1600" dirty="0" smtClean="0"/>
              <a:t>hnojivách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1600" dirty="0"/>
              <a:t>	</a:t>
            </a:r>
            <a:r>
              <a:rPr lang="sk-SK" sz="1600" dirty="0" smtClean="0"/>
              <a:t>   podľa ktorého ako </a:t>
            </a:r>
            <a:r>
              <a:rPr lang="sk-SK" sz="1600" b="1" dirty="0" smtClean="0"/>
              <a:t>hnojivá ES </a:t>
            </a:r>
            <a:r>
              <a:rPr lang="sk-SK" sz="1600" dirty="0" smtClean="0"/>
              <a:t>možno označiť hnojivá podľa prílohy I tohto nariadenia, kde sú uvedené požiadavky 	   podľa jednotlivých typov hnojív – min. obsah živín, komponenty... </a:t>
            </a:r>
          </a:p>
          <a:p>
            <a:pPr marL="0" indent="0">
              <a:spcBef>
                <a:spcPts val="0"/>
              </a:spcBef>
              <a:buNone/>
            </a:pPr>
            <a:endParaRPr lang="sk-SK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k-SK" sz="1600" dirty="0"/>
              <a:t>	</a:t>
            </a:r>
            <a:r>
              <a:rPr lang="sk-SK" sz="1600" dirty="0" smtClean="0"/>
              <a:t>- od 16.7.2022 sa bude uplatňovať nové </a:t>
            </a:r>
            <a:r>
              <a:rPr lang="sk-SK" sz="1600" b="1" dirty="0" smtClean="0"/>
              <a:t>nariadenie EÚ č.2019/1009</a:t>
            </a:r>
            <a:r>
              <a:rPr lang="sk-SK" sz="1600" dirty="0" smtClean="0"/>
              <a:t>, v ktorom </a:t>
            </a:r>
            <a:r>
              <a:rPr lang="sk-SK" sz="1600" b="1" dirty="0" smtClean="0"/>
              <a:t>EÚ produkty na hnojenie </a:t>
            </a:r>
            <a:r>
              <a:rPr lang="sk-SK" sz="1600" dirty="0" smtClean="0"/>
              <a:t>budú 	   sprístupňované na trh </a:t>
            </a:r>
            <a:r>
              <a:rPr lang="sk-SK" sz="1600" b="1" dirty="0" smtClean="0"/>
              <a:t>s označením CE. </a:t>
            </a:r>
            <a:r>
              <a:rPr lang="sk-SK" sz="1600" dirty="0" smtClean="0"/>
              <a:t>Týmto nariadením sa podstatne rozširuje sortiment EÚ produktov na 	 	   hnojenie. Kategórie podľa účinku (PFC)  okrem anorganických a vápenatých hnojív pribudnú aj organické, 	 	   organicko-minerálne, pôdne pomocné látky, pestovateľské substráty, inhibítory, rastlinné </a:t>
            </a:r>
            <a:r>
              <a:rPr lang="sk-SK" sz="1600" dirty="0" err="1" smtClean="0"/>
              <a:t>biostimulátory</a:t>
            </a:r>
            <a:r>
              <a:rPr lang="sk-SK" sz="1600" dirty="0" smtClean="0"/>
              <a:t> a zmesi 	   produktov na hnojenie. Kategórií podľa komponentov (CMC) nariadenie zatiaľ uvádza 14.</a:t>
            </a:r>
          </a:p>
          <a:p>
            <a:endParaRPr lang="sk-SK" sz="1800" dirty="0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26.10.2021</a:t>
            </a:r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846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8022" y="590203"/>
            <a:ext cx="10465723" cy="1466692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/>
              <a:t>Hlavné </a:t>
            </a:r>
            <a:r>
              <a:rPr lang="sk-SK" sz="3200" b="1" dirty="0" smtClean="0"/>
              <a:t>úlohy </a:t>
            </a:r>
            <a:r>
              <a:rPr lang="sk-SK" sz="3200" b="1" dirty="0"/>
              <a:t>ÚKSÚP – pri dohľade nad určenými výrobkami</a:t>
            </a:r>
            <a:r>
              <a:rPr lang="sk-SK" sz="3200" dirty="0"/>
              <a:t/>
            </a:r>
            <a:br>
              <a:rPr lang="sk-SK" sz="3200" dirty="0"/>
            </a:b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sz="1600" dirty="0" smtClean="0"/>
          </a:p>
          <a:p>
            <a:r>
              <a:rPr lang="sk-SK" sz="1600" dirty="0" smtClean="0"/>
              <a:t>realizovať dohľad prostredníctvom štátnej odbornej kontroly v zmysle platnej legislatívy</a:t>
            </a:r>
          </a:p>
          <a:p>
            <a:r>
              <a:rPr lang="sk-SK" sz="1600" dirty="0" smtClean="0"/>
              <a:t>zamerať sa na výrobky predávané na rýchlo sa rozvíjajúcich online trhoch – nákup tovaru pod skrytou identitou</a:t>
            </a:r>
          </a:p>
          <a:p>
            <a:r>
              <a:rPr lang="sk-SK" sz="1600" dirty="0" smtClean="0"/>
              <a:t>uvádzať do ICSMS informácie o výsledkoch kontroly ak bol zistený nesúlad s harmonizačnými právnymi predpismi</a:t>
            </a:r>
          </a:p>
          <a:p>
            <a:r>
              <a:rPr lang="sk-SK" sz="1600" dirty="0" smtClean="0"/>
              <a:t>prehĺbiť spoluprácu nielen s vnútroštátnymi ale aj s orgánmi dohľadu nad trhom v iných členských štátoch</a:t>
            </a:r>
          </a:p>
          <a:p>
            <a:r>
              <a:rPr lang="sk-SK" sz="1600" dirty="0"/>
              <a:t>z</a:t>
            </a:r>
            <a:r>
              <a:rPr lang="sk-SK" sz="1600" dirty="0" smtClean="0"/>
              <a:t>ohľadniť vo svojej činnosti  prvky a priority vnútroštátnej stratégie dohľadu nad trhom</a:t>
            </a:r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r>
              <a:rPr lang="sk-SK" sz="1600" dirty="0" smtClean="0"/>
              <a:t>Realizácia ustanovení o dohľade nad trhom by mala zabezpečiť jednotný rámec dohľadu nad trhom s uvedenými výrobkami na úrovni Únie a pomôže zvýšiť dôveru spotrebiteľov vo výrobky uvedené na trh Únie. </a:t>
            </a:r>
          </a:p>
          <a:p>
            <a:endParaRPr lang="sk-SK" sz="1600" dirty="0" smtClean="0"/>
          </a:p>
          <a:p>
            <a:pPr marL="0" indent="0">
              <a:buNone/>
            </a:pPr>
            <a:endParaRPr lang="sk-SK" sz="1600" dirty="0" smtClean="0"/>
          </a:p>
          <a:p>
            <a:pPr marL="0" indent="0" algn="ctr">
              <a:buNone/>
            </a:pPr>
            <a:endParaRPr lang="sk-SK" dirty="0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26.10.2021</a:t>
            </a:r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926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09818" y="2850356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sk-SK" sz="5300" dirty="0" smtClean="0"/>
              <a:t>Ďakujeme za pozornosť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2200" dirty="0" smtClean="0">
                <a:hlinkClick r:id="rId2"/>
              </a:rPr>
              <a:t>hnojiva@uksup.sk</a:t>
            </a: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2200" dirty="0" smtClean="0"/>
              <a:t>Ing. Jana Miškovičová</a:t>
            </a:r>
            <a:br>
              <a:rPr lang="sk-SK" sz="2200" dirty="0" smtClean="0"/>
            </a:br>
            <a:r>
              <a:rPr lang="sk-SK" sz="2200" dirty="0" smtClean="0"/>
              <a:t>0918 80 66 20</a:t>
            </a:r>
            <a:endParaRPr lang="sk-SK" sz="220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26.10.2021</a:t>
            </a: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www.uksup.sk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FBD9-7D15-4639-B143-8F39674E03CF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619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pary">
  <a:themeElements>
    <a:clrScheme name="Výpary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ýpary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ýpary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TM04033937[[fn=Výpary]]</Template>
  <TotalTime>1110</TotalTime>
  <Words>1095</Words>
  <Application>Microsoft Office PowerPoint</Application>
  <PresentationFormat>Širokouhlá</PresentationFormat>
  <Paragraphs>118</Paragraphs>
  <Slides>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Výpary</vt:lpstr>
      <vt:lpstr>Ústredný  kontrolný   a  skúšobný  ústav  poľnohospodársky   v  bratislave</vt:lpstr>
      <vt:lpstr>Dohľad nad trhom</vt:lpstr>
      <vt:lpstr>Výkon štátnej odbornej kontroly hnojiva</vt:lpstr>
      <vt:lpstr>ÚKSÚP – orgán dohľadu nad určenými výrobkami</vt:lpstr>
      <vt:lpstr>ÚKSÚP – orgán dohľadu nad určenými výrobkami</vt:lpstr>
      <vt:lpstr>ÚKSÚP – orgán dohľadu nad určenými výrobkami</vt:lpstr>
      <vt:lpstr>Hlavné úlohy ÚKSÚP – pri dohľade nad určenými výrobkami </vt:lpstr>
      <vt:lpstr>Ďakujeme za pozornosť     hnojiva@uksup.sk Ing. Jana Miškovičová 0918 80 66 20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Ústredný  kontrolný   a  skúšobný  ústav  poľnohospodársky   v  bratislave</dc:title>
  <dc:creator>Šimšíková Miriam Ing.</dc:creator>
  <cp:lastModifiedBy>Srebalova Lubica</cp:lastModifiedBy>
  <cp:revision>102</cp:revision>
  <dcterms:created xsi:type="dcterms:W3CDTF">2017-02-02T07:07:07Z</dcterms:created>
  <dcterms:modified xsi:type="dcterms:W3CDTF">2021-10-21T11:27:49Z</dcterms:modified>
</cp:coreProperties>
</file>